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257" r:id="rId3"/>
    <p:sldId id="258" r:id="rId4"/>
    <p:sldId id="260" r:id="rId5"/>
    <p:sldId id="261" r:id="rId6"/>
    <p:sldId id="350" r:id="rId7"/>
    <p:sldId id="351" r:id="rId8"/>
    <p:sldId id="352" r:id="rId9"/>
    <p:sldId id="353" r:id="rId10"/>
    <p:sldId id="354" r:id="rId11"/>
    <p:sldId id="355" r:id="rId12"/>
    <p:sldId id="356" r:id="rId13"/>
    <p:sldId id="357" r:id="rId14"/>
    <p:sldId id="358" r:id="rId15"/>
    <p:sldId id="359" r:id="rId16"/>
    <p:sldId id="272" r:id="rId17"/>
    <p:sldId id="273" r:id="rId18"/>
    <p:sldId id="274" r:id="rId19"/>
    <p:sldId id="275" r:id="rId20"/>
    <p:sldId id="276" r:id="rId21"/>
    <p:sldId id="277" r:id="rId22"/>
    <p:sldId id="278" r:id="rId23"/>
    <p:sldId id="280" r:id="rId24"/>
    <p:sldId id="279" r:id="rId25"/>
    <p:sldId id="281" r:id="rId26"/>
    <p:sldId id="282" r:id="rId27"/>
    <p:sldId id="284" r:id="rId28"/>
    <p:sldId id="285" r:id="rId29"/>
    <p:sldId id="283" r:id="rId30"/>
    <p:sldId id="286" r:id="rId31"/>
    <p:sldId id="287" r:id="rId32"/>
    <p:sldId id="288" r:id="rId33"/>
    <p:sldId id="289" r:id="rId34"/>
    <p:sldId id="360" r:id="rId35"/>
    <p:sldId id="259" r:id="rId36"/>
    <p:sldId id="361" r:id="rId37"/>
    <p:sldId id="362" r:id="rId38"/>
    <p:sldId id="262" r:id="rId39"/>
    <p:sldId id="303" r:id="rId40"/>
    <p:sldId id="349" r:id="rId41"/>
    <p:sldId id="304" r:id="rId42"/>
    <p:sldId id="305" r:id="rId43"/>
    <p:sldId id="306" r:id="rId44"/>
    <p:sldId id="307" r:id="rId45"/>
    <p:sldId id="308" r:id="rId46"/>
    <p:sldId id="309" r:id="rId47"/>
    <p:sldId id="263" r:id="rId48"/>
    <p:sldId id="264" r:id="rId49"/>
    <p:sldId id="265" r:id="rId50"/>
    <p:sldId id="266" r:id="rId51"/>
    <p:sldId id="267" r:id="rId52"/>
    <p:sldId id="268" r:id="rId53"/>
    <p:sldId id="269" r:id="rId54"/>
    <p:sldId id="270" r:id="rId55"/>
    <p:sldId id="271" r:id="rId56"/>
    <p:sldId id="310" r:id="rId57"/>
    <p:sldId id="311" r:id="rId58"/>
    <p:sldId id="363" r:id="rId59"/>
    <p:sldId id="365" r:id="rId60"/>
    <p:sldId id="368" r:id="rId61"/>
    <p:sldId id="366" r:id="rId62"/>
    <p:sldId id="364" r:id="rId63"/>
    <p:sldId id="367" r:id="rId64"/>
    <p:sldId id="369" r:id="rId65"/>
    <p:sldId id="372" r:id="rId66"/>
    <p:sldId id="373" r:id="rId67"/>
    <p:sldId id="371" r:id="rId68"/>
    <p:sldId id="370" r:id="rId69"/>
    <p:sldId id="312" r:id="rId70"/>
    <p:sldId id="313" r:id="rId71"/>
    <p:sldId id="314" r:id="rId72"/>
    <p:sldId id="341" r:id="rId73"/>
    <p:sldId id="343" r:id="rId74"/>
    <p:sldId id="337" r:id="rId75"/>
    <p:sldId id="344" r:id="rId76"/>
    <p:sldId id="342" r:id="rId77"/>
    <p:sldId id="345" r:id="rId78"/>
    <p:sldId id="346" r:id="rId79"/>
    <p:sldId id="347" r:id="rId80"/>
    <p:sldId id="332" r:id="rId81"/>
    <p:sldId id="348" r:id="rId82"/>
  </p:sldIdLst>
  <p:sldSz cx="12192000" cy="6858000"/>
  <p:notesSz cx="6858000" cy="9144000"/>
  <p:defaultTextStyle>
    <a:defPPr>
      <a:defRPr lang="en-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98D"/>
    <a:srgbClr val="ED43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0" autoAdjust="0"/>
    <p:restoredTop sz="95884"/>
  </p:normalViewPr>
  <p:slideViewPr>
    <p:cSldViewPr snapToGrid="0" snapToObjects="1">
      <p:cViewPr varScale="1">
        <p:scale>
          <a:sx n="83" d="100"/>
          <a:sy n="83"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da8508b712dcecff/Pulpit/SBO/002_Analizy%20SBO%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da8508b712dcecff/Pulpit/SBO/002_Analizy%20SBO%20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d.docs.live.net/da8508b712dcecff/Pulpit/SBO/002_Analizy%20SBO%20202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da8508b712dcecff/Pulpit/SBO/002_Analizy%20SBO%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Users\MK\Desktop\projekty\_budz&#775;at\SBO%202021_projekty.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da8508b712dcecff/Pulpit/SBO/002_Analizy%20SBO%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Users\MK\Desktop\projekty\_budz&#775;at\SBO%202022_projekty.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Users\MK\Desktop\projekty\_budz&#775;at\SBO%202021_projekty.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Users\MK\Desktop\projekty\_budz&#775;at\nowe\miejskie_transfer.xlsx" TargetMode="External"/><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da8508b712dcecff/Pulpit/SBO/003_Analizy%20SBO%20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'[002_Analizy SBO 2022.xlsx]Arkusz1'!$G$6</c:f>
              <c:strCache>
                <c:ptCount val="1"/>
                <c:pt idx="0">
                  <c:v>kobiety</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'[002_Analizy SBO 2022.xlsx]Arkusz1'!$F$7:$F$11</c:f>
              <c:strCache>
                <c:ptCount val="5"/>
                <c:pt idx="0">
                  <c:v>SBO 2018</c:v>
                </c:pt>
                <c:pt idx="1">
                  <c:v>SBO 2019</c:v>
                </c:pt>
                <c:pt idx="2">
                  <c:v>SBO 2020</c:v>
                </c:pt>
                <c:pt idx="3">
                  <c:v>SBO 2021</c:v>
                </c:pt>
                <c:pt idx="4">
                  <c:v>SBO 2022</c:v>
                </c:pt>
              </c:strCache>
            </c:strRef>
          </c:cat>
          <c:val>
            <c:numRef>
              <c:f>'[002_Analizy SBO 2022.xlsx]Arkusz1'!$G$7:$G$11</c:f>
              <c:numCache>
                <c:formatCode>0%</c:formatCode>
                <c:ptCount val="5"/>
                <c:pt idx="0">
                  <c:v>0.28000000000000003</c:v>
                </c:pt>
                <c:pt idx="1">
                  <c:v>0.38</c:v>
                </c:pt>
                <c:pt idx="2">
                  <c:v>0.31</c:v>
                </c:pt>
                <c:pt idx="3">
                  <c:v>0.41</c:v>
                </c:pt>
                <c:pt idx="4">
                  <c:v>0.3</c:v>
                </c:pt>
              </c:numCache>
            </c:numRef>
          </c:val>
          <c:extLst>
            <c:ext xmlns:c16="http://schemas.microsoft.com/office/drawing/2014/chart" uri="{C3380CC4-5D6E-409C-BE32-E72D297353CC}">
              <c16:uniqueId val="{00000000-88C9-45E4-BDA6-95C129DE2C9D}"/>
            </c:ext>
          </c:extLst>
        </c:ser>
        <c:ser>
          <c:idx val="1"/>
          <c:order val="1"/>
          <c:tx>
            <c:strRef>
              <c:f>'[002_Analizy SBO 2022.xlsx]Arkusz1'!$H$6</c:f>
              <c:strCache>
                <c:ptCount val="1"/>
                <c:pt idx="0">
                  <c:v>mężczyźni</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'[002_Analizy SBO 2022.xlsx]Arkusz1'!$F$7:$F$11</c:f>
              <c:strCache>
                <c:ptCount val="5"/>
                <c:pt idx="0">
                  <c:v>SBO 2018</c:v>
                </c:pt>
                <c:pt idx="1">
                  <c:v>SBO 2019</c:v>
                </c:pt>
                <c:pt idx="2">
                  <c:v>SBO 2020</c:v>
                </c:pt>
                <c:pt idx="3">
                  <c:v>SBO 2021</c:v>
                </c:pt>
                <c:pt idx="4">
                  <c:v>SBO 2022</c:v>
                </c:pt>
              </c:strCache>
            </c:strRef>
          </c:cat>
          <c:val>
            <c:numRef>
              <c:f>'[002_Analizy SBO 2022.xlsx]Arkusz1'!$H$7:$H$11</c:f>
              <c:numCache>
                <c:formatCode>0%</c:formatCode>
                <c:ptCount val="5"/>
                <c:pt idx="0">
                  <c:v>0.72</c:v>
                </c:pt>
                <c:pt idx="1">
                  <c:v>0.62</c:v>
                </c:pt>
                <c:pt idx="2">
                  <c:v>0.69</c:v>
                </c:pt>
                <c:pt idx="3">
                  <c:v>0.59</c:v>
                </c:pt>
                <c:pt idx="4">
                  <c:v>0.7</c:v>
                </c:pt>
              </c:numCache>
            </c:numRef>
          </c:val>
          <c:extLst>
            <c:ext xmlns:c16="http://schemas.microsoft.com/office/drawing/2014/chart" uri="{C3380CC4-5D6E-409C-BE32-E72D297353CC}">
              <c16:uniqueId val="{00000001-88C9-45E4-BDA6-95C129DE2C9D}"/>
            </c:ext>
          </c:extLst>
        </c:ser>
        <c:dLbls>
          <c:dLblPos val="outEnd"/>
          <c:showLegendKey val="0"/>
          <c:showVal val="1"/>
          <c:showCatName val="0"/>
          <c:showSerName val="0"/>
          <c:showPercent val="0"/>
          <c:showBubbleSize val="0"/>
        </c:dLbls>
        <c:gapWidth val="100"/>
        <c:overlap val="-24"/>
        <c:axId val="1532401312"/>
        <c:axId val="1532401728"/>
      </c:barChart>
      <c:catAx>
        <c:axId val="1532401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pl-PL"/>
          </a:p>
        </c:txPr>
        <c:crossAx val="1532401728"/>
        <c:crosses val="autoZero"/>
        <c:auto val="1"/>
        <c:lblAlgn val="ctr"/>
        <c:lblOffset val="100"/>
        <c:noMultiLvlLbl val="0"/>
      </c:catAx>
      <c:valAx>
        <c:axId val="1532401728"/>
        <c:scaling>
          <c:orientation val="minMax"/>
        </c:scaling>
        <c:delete val="1"/>
        <c:axPos val="l"/>
        <c:majorGridlines>
          <c:spPr>
            <a:ln w="9525" cap="flat" cmpd="sng" algn="ctr">
              <a:noFill/>
              <a:round/>
            </a:ln>
            <a:effectLst/>
          </c:spPr>
        </c:majorGridlines>
        <c:numFmt formatCode="0%" sourceLinked="1"/>
        <c:majorTickMark val="out"/>
        <c:minorTickMark val="none"/>
        <c:tickLblPos val="nextTo"/>
        <c:crossAx val="153240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200"/>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'[003_Analizy SBO 2022.xlsx]p8_19'!$B$13</c:f>
              <c:strCache>
                <c:ptCount val="1"/>
                <c:pt idx="0">
                  <c:v>Zdecydowanie się nie zgadzam</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2022.xlsx]p8_19'!$A$14:$A$19</c:f>
              <c:strCache>
                <c:ptCount val="6"/>
                <c:pt idx="0">
                  <c:v>Projekty SBO powinny być zgodne z celami strategicznymi miasta</c:v>
                </c:pt>
                <c:pt idx="1">
                  <c:v>W SBO mieszkańcy częściej głosują na projekty innowacyjne         </c:v>
                </c:pt>
                <c:pt idx="2">
                  <c:v>Przestrzeganie zasad SBO ogranicza kreatywność autorów                       </c:v>
                </c:pt>
                <c:pt idx="3">
                  <c:v>W SBO wygrywają dobre pomysły, a nie dobrze napisane projekty</c:v>
                </c:pt>
                <c:pt idx="4">
                  <c:v>Autorzy uczą się pisać projekty i w kolejnych edycjach ich propozycje stają się coraz lepsze</c:v>
                </c:pt>
                <c:pt idx="5">
                  <c:v>W SBO wygrywają projekty dobrze nazwane, niekoniecznie dobrze opracowane merytorycznie</c:v>
                </c:pt>
              </c:strCache>
            </c:strRef>
          </c:cat>
          <c:val>
            <c:numRef>
              <c:f>'[003_Analizy SBO 2022.xlsx]p8_19'!$B$14:$B$19</c:f>
              <c:numCache>
                <c:formatCode>0</c:formatCode>
                <c:ptCount val="6"/>
                <c:pt idx="0">
                  <c:v>6.0606060606060606</c:v>
                </c:pt>
                <c:pt idx="1">
                  <c:v>9.0909090909090917</c:v>
                </c:pt>
                <c:pt idx="2">
                  <c:v>9.0909090909090899</c:v>
                </c:pt>
                <c:pt idx="3">
                  <c:v>3.0303030303030298</c:v>
                </c:pt>
                <c:pt idx="4">
                  <c:v>0</c:v>
                </c:pt>
                <c:pt idx="5">
                  <c:v>3.0303030303030298</c:v>
                </c:pt>
              </c:numCache>
            </c:numRef>
          </c:val>
          <c:extLst>
            <c:ext xmlns:c16="http://schemas.microsoft.com/office/drawing/2014/chart" uri="{C3380CC4-5D6E-409C-BE32-E72D297353CC}">
              <c16:uniqueId val="{00000000-C507-4AF6-B995-D5A82366662C}"/>
            </c:ext>
          </c:extLst>
        </c:ser>
        <c:ser>
          <c:idx val="1"/>
          <c:order val="1"/>
          <c:tx>
            <c:strRef>
              <c:f>'[003_Analizy SBO 2022.xlsx]p8_19'!$C$13</c:f>
              <c:strCache>
                <c:ptCount val="1"/>
                <c:pt idx="0">
                  <c:v>Raczej się nie zgadzam</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2022.xlsx]p8_19'!$A$14:$A$19</c:f>
              <c:strCache>
                <c:ptCount val="6"/>
                <c:pt idx="0">
                  <c:v>Projekty SBO powinny być zgodne z celami strategicznymi miasta</c:v>
                </c:pt>
                <c:pt idx="1">
                  <c:v>W SBO mieszkańcy częściej głosują na projekty innowacyjne         </c:v>
                </c:pt>
                <c:pt idx="2">
                  <c:v>Przestrzeganie zasad SBO ogranicza kreatywność autorów                       </c:v>
                </c:pt>
                <c:pt idx="3">
                  <c:v>W SBO wygrywają dobre pomysły, a nie dobrze napisane projekty</c:v>
                </c:pt>
                <c:pt idx="4">
                  <c:v>Autorzy uczą się pisać projekty i w kolejnych edycjach ich propozycje stają się coraz lepsze</c:v>
                </c:pt>
                <c:pt idx="5">
                  <c:v>W SBO wygrywają projekty dobrze nazwane, niekoniecznie dobrze opracowane merytorycznie</c:v>
                </c:pt>
              </c:strCache>
            </c:strRef>
          </c:cat>
          <c:val>
            <c:numRef>
              <c:f>'[003_Analizy SBO 2022.xlsx]p8_19'!$C$14:$C$19</c:f>
              <c:numCache>
                <c:formatCode>0</c:formatCode>
                <c:ptCount val="6"/>
                <c:pt idx="0">
                  <c:v>18.18181818181818</c:v>
                </c:pt>
                <c:pt idx="1">
                  <c:v>27.27272727272727</c:v>
                </c:pt>
                <c:pt idx="2">
                  <c:v>36.36363636363636</c:v>
                </c:pt>
                <c:pt idx="3">
                  <c:v>15.151515151515149</c:v>
                </c:pt>
                <c:pt idx="4">
                  <c:v>12.121212121212119</c:v>
                </c:pt>
                <c:pt idx="5">
                  <c:v>6.0606060606060606</c:v>
                </c:pt>
              </c:numCache>
            </c:numRef>
          </c:val>
          <c:extLst>
            <c:ext xmlns:c16="http://schemas.microsoft.com/office/drawing/2014/chart" uri="{C3380CC4-5D6E-409C-BE32-E72D297353CC}">
              <c16:uniqueId val="{00000001-C507-4AF6-B995-D5A82366662C}"/>
            </c:ext>
          </c:extLst>
        </c:ser>
        <c:ser>
          <c:idx val="2"/>
          <c:order val="2"/>
          <c:tx>
            <c:strRef>
              <c:f>'[003_Analizy SBO 2022.xlsx]p8_19'!$D$13</c:f>
              <c:strCache>
                <c:ptCount val="1"/>
                <c:pt idx="0">
                  <c:v>Ani się zgadzam, ani się nie zgadzam</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2022.xlsx]p8_19'!$A$14:$A$19</c:f>
              <c:strCache>
                <c:ptCount val="6"/>
                <c:pt idx="0">
                  <c:v>Projekty SBO powinny być zgodne z celami strategicznymi miasta</c:v>
                </c:pt>
                <c:pt idx="1">
                  <c:v>W SBO mieszkańcy częściej głosują na projekty innowacyjne         </c:v>
                </c:pt>
                <c:pt idx="2">
                  <c:v>Przestrzeganie zasad SBO ogranicza kreatywność autorów                       </c:v>
                </c:pt>
                <c:pt idx="3">
                  <c:v>W SBO wygrywają dobre pomysły, a nie dobrze napisane projekty</c:v>
                </c:pt>
                <c:pt idx="4">
                  <c:v>Autorzy uczą się pisać projekty i w kolejnych edycjach ich propozycje stają się coraz lepsze</c:v>
                </c:pt>
                <c:pt idx="5">
                  <c:v>W SBO wygrywają projekty dobrze nazwane, niekoniecznie dobrze opracowane merytorycznie</c:v>
                </c:pt>
              </c:strCache>
            </c:strRef>
          </c:cat>
          <c:val>
            <c:numRef>
              <c:f>'[003_Analizy SBO 2022.xlsx]p8_19'!$D$14:$D$19</c:f>
              <c:numCache>
                <c:formatCode>0</c:formatCode>
                <c:ptCount val="6"/>
                <c:pt idx="0">
                  <c:v>9.0909090909090917</c:v>
                </c:pt>
                <c:pt idx="1">
                  <c:v>24.242424242424239</c:v>
                </c:pt>
                <c:pt idx="2">
                  <c:v>24.242424242424239</c:v>
                </c:pt>
                <c:pt idx="3">
                  <c:v>30.303030303030297</c:v>
                </c:pt>
                <c:pt idx="4">
                  <c:v>6.0606060606060606</c:v>
                </c:pt>
                <c:pt idx="5">
                  <c:v>30.303030303030297</c:v>
                </c:pt>
              </c:numCache>
            </c:numRef>
          </c:val>
          <c:extLst>
            <c:ext xmlns:c16="http://schemas.microsoft.com/office/drawing/2014/chart" uri="{C3380CC4-5D6E-409C-BE32-E72D297353CC}">
              <c16:uniqueId val="{00000002-C507-4AF6-B995-D5A82366662C}"/>
            </c:ext>
          </c:extLst>
        </c:ser>
        <c:ser>
          <c:idx val="3"/>
          <c:order val="3"/>
          <c:tx>
            <c:strRef>
              <c:f>'[003_Analizy SBO 2022.xlsx]p8_19'!$E$13</c:f>
              <c:strCache>
                <c:ptCount val="1"/>
                <c:pt idx="0">
                  <c:v>Raczej się zgadzam</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2022.xlsx]p8_19'!$A$14:$A$19</c:f>
              <c:strCache>
                <c:ptCount val="6"/>
                <c:pt idx="0">
                  <c:v>Projekty SBO powinny być zgodne z celami strategicznymi miasta</c:v>
                </c:pt>
                <c:pt idx="1">
                  <c:v>W SBO mieszkańcy częściej głosują na projekty innowacyjne         </c:v>
                </c:pt>
                <c:pt idx="2">
                  <c:v>Przestrzeganie zasad SBO ogranicza kreatywność autorów                       </c:v>
                </c:pt>
                <c:pt idx="3">
                  <c:v>W SBO wygrywają dobre pomysły, a nie dobrze napisane projekty</c:v>
                </c:pt>
                <c:pt idx="4">
                  <c:v>Autorzy uczą się pisać projekty i w kolejnych edycjach ich propozycje stają się coraz lepsze</c:v>
                </c:pt>
                <c:pt idx="5">
                  <c:v>W SBO wygrywają projekty dobrze nazwane, niekoniecznie dobrze opracowane merytorycznie</c:v>
                </c:pt>
              </c:strCache>
            </c:strRef>
          </c:cat>
          <c:val>
            <c:numRef>
              <c:f>'[003_Analizy SBO 2022.xlsx]p8_19'!$E$14:$E$19</c:f>
              <c:numCache>
                <c:formatCode>0</c:formatCode>
                <c:ptCount val="6"/>
                <c:pt idx="0">
                  <c:v>60.606060606060609</c:v>
                </c:pt>
                <c:pt idx="1">
                  <c:v>27.27272727272727</c:v>
                </c:pt>
                <c:pt idx="2">
                  <c:v>12.121212121212119</c:v>
                </c:pt>
                <c:pt idx="3">
                  <c:v>30.303030303030297</c:v>
                </c:pt>
                <c:pt idx="4">
                  <c:v>60.606060606060609</c:v>
                </c:pt>
                <c:pt idx="5">
                  <c:v>36.36363636363636</c:v>
                </c:pt>
              </c:numCache>
            </c:numRef>
          </c:val>
          <c:extLst>
            <c:ext xmlns:c16="http://schemas.microsoft.com/office/drawing/2014/chart" uri="{C3380CC4-5D6E-409C-BE32-E72D297353CC}">
              <c16:uniqueId val="{00000003-C507-4AF6-B995-D5A82366662C}"/>
            </c:ext>
          </c:extLst>
        </c:ser>
        <c:ser>
          <c:idx val="4"/>
          <c:order val="4"/>
          <c:tx>
            <c:strRef>
              <c:f>'[003_Analizy SBO 2022.xlsx]p8_19'!$F$13</c:f>
              <c:strCache>
                <c:ptCount val="1"/>
                <c:pt idx="0">
                  <c:v>Zdecydowanie się zgadzam</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2022.xlsx]p8_19'!$A$14:$A$19</c:f>
              <c:strCache>
                <c:ptCount val="6"/>
                <c:pt idx="0">
                  <c:v>Projekty SBO powinny być zgodne z celami strategicznymi miasta</c:v>
                </c:pt>
                <c:pt idx="1">
                  <c:v>W SBO mieszkańcy częściej głosują na projekty innowacyjne         </c:v>
                </c:pt>
                <c:pt idx="2">
                  <c:v>Przestrzeganie zasad SBO ogranicza kreatywność autorów                       </c:v>
                </c:pt>
                <c:pt idx="3">
                  <c:v>W SBO wygrywają dobre pomysły, a nie dobrze napisane projekty</c:v>
                </c:pt>
                <c:pt idx="4">
                  <c:v>Autorzy uczą się pisać projekty i w kolejnych edycjach ich propozycje stają się coraz lepsze</c:v>
                </c:pt>
                <c:pt idx="5">
                  <c:v>W SBO wygrywają projekty dobrze nazwane, niekoniecznie dobrze opracowane merytorycznie</c:v>
                </c:pt>
              </c:strCache>
            </c:strRef>
          </c:cat>
          <c:val>
            <c:numRef>
              <c:f>'[003_Analizy SBO 2022.xlsx]p8_19'!$F$14:$F$19</c:f>
              <c:numCache>
                <c:formatCode>0</c:formatCode>
                <c:ptCount val="6"/>
                <c:pt idx="0">
                  <c:v>6.0606060606060606</c:v>
                </c:pt>
                <c:pt idx="1">
                  <c:v>6.0606060606060606</c:v>
                </c:pt>
                <c:pt idx="2">
                  <c:v>12.121212121212119</c:v>
                </c:pt>
                <c:pt idx="3">
                  <c:v>18.18181818181818</c:v>
                </c:pt>
                <c:pt idx="4">
                  <c:v>15.151515151515149</c:v>
                </c:pt>
                <c:pt idx="5">
                  <c:v>15.151515151515149</c:v>
                </c:pt>
              </c:numCache>
            </c:numRef>
          </c:val>
          <c:extLst>
            <c:ext xmlns:c16="http://schemas.microsoft.com/office/drawing/2014/chart" uri="{C3380CC4-5D6E-409C-BE32-E72D297353CC}">
              <c16:uniqueId val="{00000004-C507-4AF6-B995-D5A82366662C}"/>
            </c:ext>
          </c:extLst>
        </c:ser>
        <c:ser>
          <c:idx val="5"/>
          <c:order val="5"/>
          <c:tx>
            <c:strRef>
              <c:f>'[003_Analizy SBO 2022.xlsx]p8_19'!$G$13</c:f>
              <c:strCache>
                <c:ptCount val="1"/>
                <c:pt idx="0">
                  <c:v>Trudno powiedzieć</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2022.xlsx]p8_19'!$A$14:$A$19</c:f>
              <c:strCache>
                <c:ptCount val="6"/>
                <c:pt idx="0">
                  <c:v>Projekty SBO powinny być zgodne z celami strategicznymi miasta</c:v>
                </c:pt>
                <c:pt idx="1">
                  <c:v>W SBO mieszkańcy częściej głosują na projekty innowacyjne         </c:v>
                </c:pt>
                <c:pt idx="2">
                  <c:v>Przestrzeganie zasad SBO ogranicza kreatywność autorów                       </c:v>
                </c:pt>
                <c:pt idx="3">
                  <c:v>W SBO wygrywają dobre pomysły, a nie dobrze napisane projekty</c:v>
                </c:pt>
                <c:pt idx="4">
                  <c:v>Autorzy uczą się pisać projekty i w kolejnych edycjach ich propozycje stają się coraz lepsze</c:v>
                </c:pt>
                <c:pt idx="5">
                  <c:v>W SBO wygrywają projekty dobrze nazwane, niekoniecznie dobrze opracowane merytorycznie</c:v>
                </c:pt>
              </c:strCache>
            </c:strRef>
          </c:cat>
          <c:val>
            <c:numRef>
              <c:f>'[003_Analizy SBO 2022.xlsx]p8_19'!$G$14:$G$19</c:f>
              <c:numCache>
                <c:formatCode>0</c:formatCode>
                <c:ptCount val="6"/>
                <c:pt idx="0">
                  <c:v>0</c:v>
                </c:pt>
                <c:pt idx="1">
                  <c:v>6.0606060606060606</c:v>
                </c:pt>
                <c:pt idx="2">
                  <c:v>6.0606060606060606</c:v>
                </c:pt>
                <c:pt idx="3">
                  <c:v>3.0303030303030298</c:v>
                </c:pt>
                <c:pt idx="4">
                  <c:v>6.0606060606060606</c:v>
                </c:pt>
                <c:pt idx="5">
                  <c:v>9.0909090909090917</c:v>
                </c:pt>
              </c:numCache>
            </c:numRef>
          </c:val>
          <c:extLst>
            <c:ext xmlns:c16="http://schemas.microsoft.com/office/drawing/2014/chart" uri="{C3380CC4-5D6E-409C-BE32-E72D297353CC}">
              <c16:uniqueId val="{00000005-C507-4AF6-B995-D5A82366662C}"/>
            </c:ext>
          </c:extLst>
        </c:ser>
        <c:dLbls>
          <c:dLblPos val="ctr"/>
          <c:showLegendKey val="0"/>
          <c:showVal val="1"/>
          <c:showCatName val="0"/>
          <c:showSerName val="0"/>
          <c:showPercent val="0"/>
          <c:showBubbleSize val="0"/>
        </c:dLbls>
        <c:gapWidth val="150"/>
        <c:overlap val="100"/>
        <c:axId val="1723581248"/>
        <c:axId val="1723560864"/>
      </c:barChart>
      <c:catAx>
        <c:axId val="172358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723560864"/>
        <c:crosses val="autoZero"/>
        <c:auto val="1"/>
        <c:lblAlgn val="ctr"/>
        <c:lblOffset val="100"/>
        <c:noMultiLvlLbl val="0"/>
      </c:catAx>
      <c:valAx>
        <c:axId val="172356086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723581248"/>
        <c:crosses val="autoZero"/>
        <c:crossBetween val="between"/>
      </c:valAx>
      <c:spPr>
        <a:noFill/>
        <a:ln>
          <a:noFill/>
        </a:ln>
        <a:effectLst/>
      </c:spPr>
    </c:plotArea>
    <c:legend>
      <c:legendPos val="b"/>
      <c:layout>
        <c:manualLayout>
          <c:xMode val="edge"/>
          <c:yMode val="edge"/>
          <c:x val="1.4912509606107684E-2"/>
          <c:y val="0.82922876575449589"/>
          <c:w val="0.96814786263605157"/>
          <c:h val="0.1543475037222811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'[003_Analizy SBO 2022.xlsx]p9_20'!$B$11</c:f>
              <c:strCache>
                <c:ptCount val="1"/>
                <c:pt idx="0">
                  <c:v>Zdecydowanie nieatrakcyjna</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2022.xlsx]p9_20'!$A$12:$A$16</c:f>
              <c:strCache>
                <c:ptCount val="5"/>
                <c:pt idx="0">
                  <c:v>Grafika SBO</c:v>
                </c:pt>
                <c:pt idx="1">
                  <c:v>Plakat SBO 2022</c:v>
                </c:pt>
                <c:pt idx="2">
                  <c:v>Ulotka SBO 2022</c:v>
                </c:pt>
                <c:pt idx="3">
                  <c:v>Hasło "Zaprojektuj przyszłość miasta"</c:v>
                </c:pt>
                <c:pt idx="4">
                  <c:v>Nazwa "Szczeciński Budżet Obywatelski"</c:v>
                </c:pt>
              </c:strCache>
            </c:strRef>
          </c:cat>
          <c:val>
            <c:numRef>
              <c:f>'[003_Analizy SBO 2022.xlsx]p9_20'!$B$12:$B$16</c:f>
              <c:numCache>
                <c:formatCode>0</c:formatCode>
                <c:ptCount val="5"/>
                <c:pt idx="0">
                  <c:v>3.0303030303030298</c:v>
                </c:pt>
                <c:pt idx="1">
                  <c:v>6.0606060606060606</c:v>
                </c:pt>
                <c:pt idx="2">
                  <c:v>6.0606060606060606</c:v>
                </c:pt>
                <c:pt idx="3">
                  <c:v>6.0606060606060606</c:v>
                </c:pt>
                <c:pt idx="4">
                  <c:v>0</c:v>
                </c:pt>
              </c:numCache>
            </c:numRef>
          </c:val>
          <c:extLst>
            <c:ext xmlns:c16="http://schemas.microsoft.com/office/drawing/2014/chart" uri="{C3380CC4-5D6E-409C-BE32-E72D297353CC}">
              <c16:uniqueId val="{00000000-22B4-47BB-839F-1691DDF7DBDB}"/>
            </c:ext>
          </c:extLst>
        </c:ser>
        <c:ser>
          <c:idx val="1"/>
          <c:order val="1"/>
          <c:tx>
            <c:strRef>
              <c:f>'[003_Analizy SBO 2022.xlsx]p9_20'!$C$11</c:f>
              <c:strCache>
                <c:ptCount val="1"/>
                <c:pt idx="0">
                  <c:v>Raczej nieatrakcyjna</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2022.xlsx]p9_20'!$A$12:$A$16</c:f>
              <c:strCache>
                <c:ptCount val="5"/>
                <c:pt idx="0">
                  <c:v>Grafika SBO</c:v>
                </c:pt>
                <c:pt idx="1">
                  <c:v>Plakat SBO 2022</c:v>
                </c:pt>
                <c:pt idx="2">
                  <c:v>Ulotka SBO 2022</c:v>
                </c:pt>
                <c:pt idx="3">
                  <c:v>Hasło "Zaprojektuj przyszłość miasta"</c:v>
                </c:pt>
                <c:pt idx="4">
                  <c:v>Nazwa "Szczeciński Budżet Obywatelski"</c:v>
                </c:pt>
              </c:strCache>
            </c:strRef>
          </c:cat>
          <c:val>
            <c:numRef>
              <c:f>'[003_Analizy SBO 2022.xlsx]p9_20'!$C$12:$C$16</c:f>
              <c:numCache>
                <c:formatCode>0</c:formatCode>
                <c:ptCount val="5"/>
                <c:pt idx="0">
                  <c:v>24.242424242424239</c:v>
                </c:pt>
                <c:pt idx="1">
                  <c:v>18.18181818181818</c:v>
                </c:pt>
                <c:pt idx="2">
                  <c:v>15.151515151515149</c:v>
                </c:pt>
                <c:pt idx="3">
                  <c:v>9.0909090909090917</c:v>
                </c:pt>
                <c:pt idx="4">
                  <c:v>0</c:v>
                </c:pt>
              </c:numCache>
            </c:numRef>
          </c:val>
          <c:extLst>
            <c:ext xmlns:c16="http://schemas.microsoft.com/office/drawing/2014/chart" uri="{C3380CC4-5D6E-409C-BE32-E72D297353CC}">
              <c16:uniqueId val="{00000001-22B4-47BB-839F-1691DDF7DBDB}"/>
            </c:ext>
          </c:extLst>
        </c:ser>
        <c:ser>
          <c:idx val="2"/>
          <c:order val="2"/>
          <c:tx>
            <c:strRef>
              <c:f>'[003_Analizy SBO 2022.xlsx]p9_20'!$D$11</c:f>
              <c:strCache>
                <c:ptCount val="1"/>
                <c:pt idx="0">
                  <c:v>Ani atrakcyjna, ani nieatrakcyjna</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2022.xlsx]p9_20'!$A$12:$A$16</c:f>
              <c:strCache>
                <c:ptCount val="5"/>
                <c:pt idx="0">
                  <c:v>Grafika SBO</c:v>
                </c:pt>
                <c:pt idx="1">
                  <c:v>Plakat SBO 2022</c:v>
                </c:pt>
                <c:pt idx="2">
                  <c:v>Ulotka SBO 2022</c:v>
                </c:pt>
                <c:pt idx="3">
                  <c:v>Hasło "Zaprojektuj przyszłość miasta"</c:v>
                </c:pt>
                <c:pt idx="4">
                  <c:v>Nazwa "Szczeciński Budżet Obywatelski"</c:v>
                </c:pt>
              </c:strCache>
            </c:strRef>
          </c:cat>
          <c:val>
            <c:numRef>
              <c:f>'[003_Analizy SBO 2022.xlsx]p9_20'!$D$12:$D$16</c:f>
              <c:numCache>
                <c:formatCode>0</c:formatCode>
                <c:ptCount val="5"/>
                <c:pt idx="0">
                  <c:v>24.242424242424239</c:v>
                </c:pt>
                <c:pt idx="1">
                  <c:v>21.212121212121211</c:v>
                </c:pt>
                <c:pt idx="2">
                  <c:v>24.242424242424239</c:v>
                </c:pt>
                <c:pt idx="3">
                  <c:v>9.0909090909090917</c:v>
                </c:pt>
                <c:pt idx="4">
                  <c:v>9.0909090909090917</c:v>
                </c:pt>
              </c:numCache>
            </c:numRef>
          </c:val>
          <c:extLst>
            <c:ext xmlns:c16="http://schemas.microsoft.com/office/drawing/2014/chart" uri="{C3380CC4-5D6E-409C-BE32-E72D297353CC}">
              <c16:uniqueId val="{00000002-22B4-47BB-839F-1691DDF7DBDB}"/>
            </c:ext>
          </c:extLst>
        </c:ser>
        <c:ser>
          <c:idx val="3"/>
          <c:order val="3"/>
          <c:tx>
            <c:strRef>
              <c:f>'[003_Analizy SBO 2022.xlsx]p9_20'!$E$11</c:f>
              <c:strCache>
                <c:ptCount val="1"/>
                <c:pt idx="0">
                  <c:v>Raczej atrakcyjna</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2022.xlsx]p9_20'!$A$12:$A$16</c:f>
              <c:strCache>
                <c:ptCount val="5"/>
                <c:pt idx="0">
                  <c:v>Grafika SBO</c:v>
                </c:pt>
                <c:pt idx="1">
                  <c:v>Plakat SBO 2022</c:v>
                </c:pt>
                <c:pt idx="2">
                  <c:v>Ulotka SBO 2022</c:v>
                </c:pt>
                <c:pt idx="3">
                  <c:v>Hasło "Zaprojektuj przyszłość miasta"</c:v>
                </c:pt>
                <c:pt idx="4">
                  <c:v>Nazwa "Szczeciński Budżet Obywatelski"</c:v>
                </c:pt>
              </c:strCache>
            </c:strRef>
          </c:cat>
          <c:val>
            <c:numRef>
              <c:f>'[003_Analizy SBO 2022.xlsx]p9_20'!$E$12:$E$16</c:f>
              <c:numCache>
                <c:formatCode>0</c:formatCode>
                <c:ptCount val="5"/>
                <c:pt idx="0">
                  <c:v>42.424242424242429</c:v>
                </c:pt>
                <c:pt idx="1">
                  <c:v>45.454545454545446</c:v>
                </c:pt>
                <c:pt idx="2">
                  <c:v>45.454545454545446</c:v>
                </c:pt>
                <c:pt idx="3">
                  <c:v>69.696969696969703</c:v>
                </c:pt>
                <c:pt idx="4">
                  <c:v>63.636363636363633</c:v>
                </c:pt>
              </c:numCache>
            </c:numRef>
          </c:val>
          <c:extLst>
            <c:ext xmlns:c16="http://schemas.microsoft.com/office/drawing/2014/chart" uri="{C3380CC4-5D6E-409C-BE32-E72D297353CC}">
              <c16:uniqueId val="{00000003-22B4-47BB-839F-1691DDF7DBDB}"/>
            </c:ext>
          </c:extLst>
        </c:ser>
        <c:ser>
          <c:idx val="4"/>
          <c:order val="4"/>
          <c:tx>
            <c:strRef>
              <c:f>'[003_Analizy SBO 2022.xlsx]p9_20'!$F$11</c:f>
              <c:strCache>
                <c:ptCount val="1"/>
                <c:pt idx="0">
                  <c:v>Zdecydowanie atrakcyjna</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2022.xlsx]p9_20'!$A$12:$A$16</c:f>
              <c:strCache>
                <c:ptCount val="5"/>
                <c:pt idx="0">
                  <c:v>Grafika SBO</c:v>
                </c:pt>
                <c:pt idx="1">
                  <c:v>Plakat SBO 2022</c:v>
                </c:pt>
                <c:pt idx="2">
                  <c:v>Ulotka SBO 2022</c:v>
                </c:pt>
                <c:pt idx="3">
                  <c:v>Hasło "Zaprojektuj przyszłość miasta"</c:v>
                </c:pt>
                <c:pt idx="4">
                  <c:v>Nazwa "Szczeciński Budżet Obywatelski"</c:v>
                </c:pt>
              </c:strCache>
            </c:strRef>
          </c:cat>
          <c:val>
            <c:numRef>
              <c:f>'[003_Analizy SBO 2022.xlsx]p9_20'!$F$12:$F$16</c:f>
              <c:numCache>
                <c:formatCode>0</c:formatCode>
                <c:ptCount val="5"/>
                <c:pt idx="0">
                  <c:v>6.0606060606060606</c:v>
                </c:pt>
                <c:pt idx="1">
                  <c:v>9.0909090909090917</c:v>
                </c:pt>
                <c:pt idx="2">
                  <c:v>9.0909090909090917</c:v>
                </c:pt>
                <c:pt idx="3">
                  <c:v>6.0606060606060606</c:v>
                </c:pt>
                <c:pt idx="4">
                  <c:v>27.27272727272727</c:v>
                </c:pt>
              </c:numCache>
            </c:numRef>
          </c:val>
          <c:extLst>
            <c:ext xmlns:c16="http://schemas.microsoft.com/office/drawing/2014/chart" uri="{C3380CC4-5D6E-409C-BE32-E72D297353CC}">
              <c16:uniqueId val="{00000004-22B4-47BB-839F-1691DDF7DBDB}"/>
            </c:ext>
          </c:extLst>
        </c:ser>
        <c:dLbls>
          <c:dLblPos val="ctr"/>
          <c:showLegendKey val="0"/>
          <c:showVal val="1"/>
          <c:showCatName val="0"/>
          <c:showSerName val="0"/>
          <c:showPercent val="0"/>
          <c:showBubbleSize val="0"/>
        </c:dLbls>
        <c:gapWidth val="150"/>
        <c:overlap val="100"/>
        <c:axId val="1724813504"/>
        <c:axId val="1724800192"/>
      </c:barChart>
      <c:catAx>
        <c:axId val="1724813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724800192"/>
        <c:crosses val="autoZero"/>
        <c:auto val="1"/>
        <c:lblAlgn val="ctr"/>
        <c:lblOffset val="100"/>
        <c:noMultiLvlLbl val="0"/>
      </c:catAx>
      <c:valAx>
        <c:axId val="172480019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724813504"/>
        <c:crosses val="autoZero"/>
        <c:crossBetween val="between"/>
      </c:valAx>
      <c:spPr>
        <a:noFill/>
        <a:ln>
          <a:noFill/>
        </a:ln>
        <a:effectLst/>
      </c:spPr>
    </c:plotArea>
    <c:legend>
      <c:legendPos val="b"/>
      <c:layout>
        <c:manualLayout>
          <c:xMode val="edge"/>
          <c:yMode val="edge"/>
          <c:x val="1.5069676865340494E-2"/>
          <c:y val="0.80011269653927486"/>
          <c:w val="0.9559656856148504"/>
          <c:h val="0.189325857742125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'[002_Analizy SBO 2022.xlsx]p9_22'!$A$2:$A$16</c:f>
              <c:strCache>
                <c:ptCount val="15"/>
                <c:pt idx="0">
                  <c:v>inne</c:v>
                </c:pt>
                <c:pt idx="1">
                  <c:v>szkoła/ nauczyciel/ wykładowca</c:v>
                </c:pt>
                <c:pt idx="2">
                  <c:v>media lokalne/ regionalne</c:v>
                </c:pt>
                <c:pt idx="3">
                  <c:v>członkowie rodziny</c:v>
                </c:pt>
                <c:pt idx="4">
                  <c:v>profil SBO w mediach społecznościowych</c:v>
                </c:pt>
                <c:pt idx="5">
                  <c:v>plakat/ ulotka</c:v>
                </c:pt>
                <c:pt idx="6">
                  <c:v>pomysły na projekty z innych miast</c:v>
                </c:pt>
                <c:pt idx="7">
                  <c:v>radni</c:v>
                </c:pt>
                <c:pt idx="8">
                  <c:v>szkolenia w ramach Akademii SBO</c:v>
                </c:pt>
                <c:pt idx="9">
                  <c:v>osoby z doświadczeniem w SBO*</c:v>
                </c:pt>
                <c:pt idx="10">
                  <c:v>przyjaciele/ znajomi</c:v>
                </c:pt>
                <c:pt idx="11">
                  <c:v>przykłady projektów z poprzednich edycji SBO</c:v>
                </c:pt>
                <c:pt idx="12">
                  <c:v>kontakt bezpośredni z urzędnikiem UM Szczecin</c:v>
                </c:pt>
                <c:pt idx="13">
                  <c:v>strona SBO</c:v>
                </c:pt>
                <c:pt idx="14">
                  <c:v>Internet</c:v>
                </c:pt>
              </c:strCache>
            </c:strRef>
          </c:cat>
          <c:val>
            <c:numRef>
              <c:f>'[002_Analizy SBO 2022.xlsx]p9_22'!$B$2:$B$16</c:f>
              <c:numCache>
                <c:formatCode>0.00%</c:formatCode>
                <c:ptCount val="15"/>
                <c:pt idx="0">
                  <c:v>3.03030303030303E-2</c:v>
                </c:pt>
                <c:pt idx="1">
                  <c:v>3.03030303030303E-2</c:v>
                </c:pt>
                <c:pt idx="2">
                  <c:v>6.0606060606060608E-2</c:v>
                </c:pt>
                <c:pt idx="3">
                  <c:v>0.1212121212121212</c:v>
                </c:pt>
                <c:pt idx="4">
                  <c:v>0.1212121212121212</c:v>
                </c:pt>
                <c:pt idx="5">
                  <c:v>0.1212121212121212</c:v>
                </c:pt>
                <c:pt idx="6">
                  <c:v>0.1212121212121212</c:v>
                </c:pt>
                <c:pt idx="7">
                  <c:v>0.1818181818181818</c:v>
                </c:pt>
                <c:pt idx="8">
                  <c:v>0.2121212121212121</c:v>
                </c:pt>
                <c:pt idx="9">
                  <c:v>0.2424242424242424</c:v>
                </c:pt>
                <c:pt idx="10">
                  <c:v>0.36363636363636359</c:v>
                </c:pt>
                <c:pt idx="11">
                  <c:v>0.36363636363636359</c:v>
                </c:pt>
                <c:pt idx="12">
                  <c:v>0.39393939393939392</c:v>
                </c:pt>
                <c:pt idx="13">
                  <c:v>0.75757575757575757</c:v>
                </c:pt>
                <c:pt idx="14">
                  <c:v>1</c:v>
                </c:pt>
              </c:numCache>
            </c:numRef>
          </c:val>
          <c:extLst>
            <c:ext xmlns:c16="http://schemas.microsoft.com/office/drawing/2014/chart" uri="{C3380CC4-5D6E-409C-BE32-E72D297353CC}">
              <c16:uniqueId val="{00000000-D35E-4A41-B9A1-A2DDBD1C26ED}"/>
            </c:ext>
          </c:extLst>
        </c:ser>
        <c:dLbls>
          <c:showLegendKey val="0"/>
          <c:showVal val="0"/>
          <c:showCatName val="0"/>
          <c:showSerName val="0"/>
          <c:showPercent val="0"/>
          <c:showBubbleSize val="0"/>
        </c:dLbls>
        <c:gapWidth val="100"/>
        <c:axId val="161822448"/>
        <c:axId val="161819536"/>
      </c:barChart>
      <c:catAx>
        <c:axId val="16182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61819536"/>
        <c:crosses val="autoZero"/>
        <c:auto val="1"/>
        <c:lblAlgn val="ctr"/>
        <c:lblOffset val="100"/>
        <c:noMultiLvlLbl val="0"/>
      </c:catAx>
      <c:valAx>
        <c:axId val="16181953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618224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19360798350219"/>
          <c:y val="3.4825538279246469E-2"/>
          <c:w val="0.47517911612399799"/>
          <c:h val="0.72678124823059387"/>
        </c:manualLayout>
      </c:layout>
      <c:barChart>
        <c:barDir val="bar"/>
        <c:grouping val="stacked"/>
        <c:varyColors val="0"/>
        <c:ser>
          <c:idx val="0"/>
          <c:order val="0"/>
          <c:tx>
            <c:strRef>
              <c:f>'[002_Analizy SBO 2022.xlsx]p9_25'!$B$1</c:f>
              <c:strCache>
                <c:ptCount val="1"/>
                <c:pt idx="0">
                  <c:v>Ani przydatne, ani nieprzydatne</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'[002_Analizy SBO 2022.xlsx]p9_25'!$A$2:$A$9</c:f>
              <c:strCache>
                <c:ptCount val="8"/>
                <c:pt idx="0">
                  <c:v>warsztat online: Jak przygotować wniosek do SBO 2022 (20.04.2021)</c:v>
                </c:pt>
                <c:pt idx="1">
                  <c:v>warsztat online: Jak budować grupę zwolenników projektu (22.04.2021)           </c:v>
                </c:pt>
                <c:pt idx="2">
                  <c:v>warsztat online: Jak opracować budżet projektu (27.04.2021)</c:v>
                </c:pt>
                <c:pt idx="3">
                  <c:v>warsztat online: Jak przystępnie opisać swój projekt (29.04.2021)</c:v>
                </c:pt>
                <c:pt idx="4">
                  <c:v>spotkania informacyjne na facebookowym profilu SBO</c:v>
                </c:pt>
                <c:pt idx="5">
                  <c:v>indywidualne konsultacje on-line (z rezerwacją terminu spotkania)</c:v>
                </c:pt>
                <c:pt idx="6">
                  <c:v>dyżury konsultacyjne stacjonarne            </c:v>
                </c:pt>
                <c:pt idx="7">
                  <c:v>materiały, wnioski i załączniki udostępnione na stronie Akademii SBO</c:v>
                </c:pt>
              </c:strCache>
            </c:strRef>
          </c:cat>
          <c:val>
            <c:numRef>
              <c:f>'[002_Analizy SBO 2022.xlsx]p9_25'!$B$2:$B$9</c:f>
              <c:numCache>
                <c:formatCode>0.00%</c:formatCode>
                <c:ptCount val="8"/>
                <c:pt idx="0">
                  <c:v>0.27272727272727271</c:v>
                </c:pt>
                <c:pt idx="1">
                  <c:v>0.45454545454545447</c:v>
                </c:pt>
                <c:pt idx="2">
                  <c:v>0.27272727272727271</c:v>
                </c:pt>
                <c:pt idx="3">
                  <c:v>0.27272727272727271</c:v>
                </c:pt>
                <c:pt idx="4">
                  <c:v>0.27272727272727271</c:v>
                </c:pt>
                <c:pt idx="5">
                  <c:v>0.1818181818181818</c:v>
                </c:pt>
                <c:pt idx="6">
                  <c:v>0.36363636363636359</c:v>
                </c:pt>
                <c:pt idx="7">
                  <c:v>9.0909090909090912E-2</c:v>
                </c:pt>
              </c:numCache>
            </c:numRef>
          </c:val>
          <c:extLst>
            <c:ext xmlns:c16="http://schemas.microsoft.com/office/drawing/2014/chart" uri="{C3380CC4-5D6E-409C-BE32-E72D297353CC}">
              <c16:uniqueId val="{00000000-2388-499C-AF05-AD805BEAD4E2}"/>
            </c:ext>
          </c:extLst>
        </c:ser>
        <c:ser>
          <c:idx val="1"/>
          <c:order val="1"/>
          <c:tx>
            <c:strRef>
              <c:f>'[002_Analizy SBO 2022.xlsx]p9_25'!$C$1</c:f>
              <c:strCache>
                <c:ptCount val="1"/>
                <c:pt idx="0">
                  <c:v>Raczej przydatne</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'[002_Analizy SBO 2022.xlsx]p9_25'!$A$2:$A$9</c:f>
              <c:strCache>
                <c:ptCount val="8"/>
                <c:pt idx="0">
                  <c:v>warsztat online: Jak przygotować wniosek do SBO 2022 (20.04.2021)</c:v>
                </c:pt>
                <c:pt idx="1">
                  <c:v>warsztat online: Jak budować grupę zwolenników projektu (22.04.2021)           </c:v>
                </c:pt>
                <c:pt idx="2">
                  <c:v>warsztat online: Jak opracować budżet projektu (27.04.2021)</c:v>
                </c:pt>
                <c:pt idx="3">
                  <c:v>warsztat online: Jak przystępnie opisać swój projekt (29.04.2021)</c:v>
                </c:pt>
                <c:pt idx="4">
                  <c:v>spotkania informacyjne na facebookowym profilu SBO</c:v>
                </c:pt>
                <c:pt idx="5">
                  <c:v>indywidualne konsultacje on-line (z rezerwacją terminu spotkania)</c:v>
                </c:pt>
                <c:pt idx="6">
                  <c:v>dyżury konsultacyjne stacjonarne            </c:v>
                </c:pt>
                <c:pt idx="7">
                  <c:v>materiały, wnioski i załączniki udostępnione na stronie Akademii SBO</c:v>
                </c:pt>
              </c:strCache>
            </c:strRef>
          </c:cat>
          <c:val>
            <c:numRef>
              <c:f>'[002_Analizy SBO 2022.xlsx]p9_25'!$C$2:$C$9</c:f>
              <c:numCache>
                <c:formatCode>0.00%</c:formatCode>
                <c:ptCount val="8"/>
                <c:pt idx="0">
                  <c:v>0.36363636363636359</c:v>
                </c:pt>
                <c:pt idx="1">
                  <c:v>0.1818181818181818</c:v>
                </c:pt>
                <c:pt idx="2">
                  <c:v>0.1818181818181818</c:v>
                </c:pt>
                <c:pt idx="3">
                  <c:v>0.27272727272727271</c:v>
                </c:pt>
                <c:pt idx="4">
                  <c:v>0.36363636363636359</c:v>
                </c:pt>
                <c:pt idx="5">
                  <c:v>0.1818181818181818</c:v>
                </c:pt>
                <c:pt idx="6">
                  <c:v>9.0909090909090912E-2</c:v>
                </c:pt>
                <c:pt idx="7">
                  <c:v>0.63636363636363635</c:v>
                </c:pt>
              </c:numCache>
            </c:numRef>
          </c:val>
          <c:extLst>
            <c:ext xmlns:c16="http://schemas.microsoft.com/office/drawing/2014/chart" uri="{C3380CC4-5D6E-409C-BE32-E72D297353CC}">
              <c16:uniqueId val="{00000001-2388-499C-AF05-AD805BEAD4E2}"/>
            </c:ext>
          </c:extLst>
        </c:ser>
        <c:ser>
          <c:idx val="2"/>
          <c:order val="2"/>
          <c:tx>
            <c:strRef>
              <c:f>'[002_Analizy SBO 2022.xlsx]p9_25'!$D$1</c:f>
              <c:strCache>
                <c:ptCount val="1"/>
                <c:pt idx="0">
                  <c:v>Zdecydowanie przydatne</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'[002_Analizy SBO 2022.xlsx]p9_25'!$A$2:$A$9</c:f>
              <c:strCache>
                <c:ptCount val="8"/>
                <c:pt idx="0">
                  <c:v>warsztat online: Jak przygotować wniosek do SBO 2022 (20.04.2021)</c:v>
                </c:pt>
                <c:pt idx="1">
                  <c:v>warsztat online: Jak budować grupę zwolenników projektu (22.04.2021)           </c:v>
                </c:pt>
                <c:pt idx="2">
                  <c:v>warsztat online: Jak opracować budżet projektu (27.04.2021)</c:v>
                </c:pt>
                <c:pt idx="3">
                  <c:v>warsztat online: Jak przystępnie opisać swój projekt (29.04.2021)</c:v>
                </c:pt>
                <c:pt idx="4">
                  <c:v>spotkania informacyjne na facebookowym profilu SBO</c:v>
                </c:pt>
                <c:pt idx="5">
                  <c:v>indywidualne konsultacje on-line (z rezerwacją terminu spotkania)</c:v>
                </c:pt>
                <c:pt idx="6">
                  <c:v>dyżury konsultacyjne stacjonarne            </c:v>
                </c:pt>
                <c:pt idx="7">
                  <c:v>materiały, wnioski i załączniki udostępnione na stronie Akademii SBO</c:v>
                </c:pt>
              </c:strCache>
            </c:strRef>
          </c:cat>
          <c:val>
            <c:numRef>
              <c:f>'[002_Analizy SBO 2022.xlsx]p9_25'!$D$2:$D$9</c:f>
              <c:numCache>
                <c:formatCode>0.00%</c:formatCode>
                <c:ptCount val="8"/>
                <c:pt idx="0">
                  <c:v>0.27272727272727271</c:v>
                </c:pt>
                <c:pt idx="1">
                  <c:v>0.1818181818181818</c:v>
                </c:pt>
                <c:pt idx="2">
                  <c:v>0.36363636363636359</c:v>
                </c:pt>
                <c:pt idx="3">
                  <c:v>0.27272727272727271</c:v>
                </c:pt>
                <c:pt idx="4">
                  <c:v>0.1818181818181818</c:v>
                </c:pt>
                <c:pt idx="5">
                  <c:v>0.45454545454545447</c:v>
                </c:pt>
                <c:pt idx="6">
                  <c:v>0.27272727272727271</c:v>
                </c:pt>
                <c:pt idx="7">
                  <c:v>9.0909090909090912E-2</c:v>
                </c:pt>
              </c:numCache>
            </c:numRef>
          </c:val>
          <c:extLst>
            <c:ext xmlns:c16="http://schemas.microsoft.com/office/drawing/2014/chart" uri="{C3380CC4-5D6E-409C-BE32-E72D297353CC}">
              <c16:uniqueId val="{00000002-2388-499C-AF05-AD805BEAD4E2}"/>
            </c:ext>
          </c:extLst>
        </c:ser>
        <c:ser>
          <c:idx val="3"/>
          <c:order val="3"/>
          <c:tx>
            <c:strRef>
              <c:f>'[002_Analizy SBO 2022.xlsx]p9_25'!$E$1</c:f>
              <c:strCache>
                <c:ptCount val="1"/>
                <c:pt idx="0">
                  <c:v>Trudno powiedzieć/Nie korzystałem/am z tego
narzędzia</c:v>
                </c:pt>
              </c:strCache>
            </c:strRef>
          </c:tx>
          <c:spPr>
            <a:pattFill prst="pct5">
              <a:fgClr>
                <a:schemeClr val="accent1"/>
              </a:fgClr>
              <a:bgClr>
                <a:schemeClr val="bg1"/>
              </a:bgClr>
            </a:patt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'[002_Analizy SBO 2022.xlsx]p9_25'!$A$2:$A$9</c:f>
              <c:strCache>
                <c:ptCount val="8"/>
                <c:pt idx="0">
                  <c:v>warsztat online: Jak przygotować wniosek do SBO 2022 (20.04.2021)</c:v>
                </c:pt>
                <c:pt idx="1">
                  <c:v>warsztat online: Jak budować grupę zwolenników projektu (22.04.2021)           </c:v>
                </c:pt>
                <c:pt idx="2">
                  <c:v>warsztat online: Jak opracować budżet projektu (27.04.2021)</c:v>
                </c:pt>
                <c:pt idx="3">
                  <c:v>warsztat online: Jak przystępnie opisać swój projekt (29.04.2021)</c:v>
                </c:pt>
                <c:pt idx="4">
                  <c:v>spotkania informacyjne na facebookowym profilu SBO</c:v>
                </c:pt>
                <c:pt idx="5">
                  <c:v>indywidualne konsultacje on-line (z rezerwacją terminu spotkania)</c:v>
                </c:pt>
                <c:pt idx="6">
                  <c:v>dyżury konsultacyjne stacjonarne            </c:v>
                </c:pt>
                <c:pt idx="7">
                  <c:v>materiały, wnioski i załączniki udostępnione na stronie Akademii SBO</c:v>
                </c:pt>
              </c:strCache>
            </c:strRef>
          </c:cat>
          <c:val>
            <c:numRef>
              <c:f>'[002_Analizy SBO 2022.xlsx]p9_25'!$E$2:$E$9</c:f>
              <c:numCache>
                <c:formatCode>0.00%</c:formatCode>
                <c:ptCount val="8"/>
                <c:pt idx="0">
                  <c:v>9.0909090909090912E-2</c:v>
                </c:pt>
                <c:pt idx="1">
                  <c:v>0.1818181818181818</c:v>
                </c:pt>
                <c:pt idx="2">
                  <c:v>0.1818181818181818</c:v>
                </c:pt>
                <c:pt idx="3">
                  <c:v>0.1818181818181818</c:v>
                </c:pt>
                <c:pt idx="4">
                  <c:v>0.1818181818181818</c:v>
                </c:pt>
                <c:pt idx="5">
                  <c:v>0.1818181818181818</c:v>
                </c:pt>
                <c:pt idx="6">
                  <c:v>0.27272727272727271</c:v>
                </c:pt>
                <c:pt idx="7">
                  <c:v>0.1818181818181818</c:v>
                </c:pt>
              </c:numCache>
            </c:numRef>
          </c:val>
          <c:extLst>
            <c:ext xmlns:c16="http://schemas.microsoft.com/office/drawing/2014/chart" uri="{C3380CC4-5D6E-409C-BE32-E72D297353CC}">
              <c16:uniqueId val="{00000003-2388-499C-AF05-AD805BEAD4E2}"/>
            </c:ext>
          </c:extLst>
        </c:ser>
        <c:dLbls>
          <c:dLblPos val="ctr"/>
          <c:showLegendKey val="0"/>
          <c:showVal val="1"/>
          <c:showCatName val="0"/>
          <c:showSerName val="0"/>
          <c:showPercent val="0"/>
          <c:showBubbleSize val="0"/>
        </c:dLbls>
        <c:gapWidth val="150"/>
        <c:overlap val="100"/>
        <c:axId val="29394528"/>
        <c:axId val="29397024"/>
      </c:barChart>
      <c:catAx>
        <c:axId val="29394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29397024"/>
        <c:crosses val="autoZero"/>
        <c:auto val="1"/>
        <c:lblAlgn val="ctr"/>
        <c:lblOffset val="100"/>
        <c:noMultiLvlLbl val="0"/>
      </c:catAx>
      <c:valAx>
        <c:axId val="293970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29394528"/>
        <c:crosses val="autoZero"/>
        <c:crossBetween val="between"/>
      </c:valAx>
      <c:spPr>
        <a:noFill/>
        <a:ln>
          <a:noFill/>
        </a:ln>
        <a:effectLst/>
      </c:spPr>
    </c:plotArea>
    <c:legend>
      <c:legendPos val="b"/>
      <c:layout>
        <c:manualLayout>
          <c:xMode val="edge"/>
          <c:yMode val="edge"/>
          <c:x val="0"/>
          <c:y val="0.84234073273094112"/>
          <c:w val="0.99955223617696087"/>
          <c:h val="0.1576592672690588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92840465566495"/>
          <c:y val="2.4384734911574352E-2"/>
          <c:w val="0.4734915202552506"/>
          <c:h val="0.76339371275305912"/>
        </c:manualLayout>
      </c:layout>
      <c:barChart>
        <c:barDir val="bar"/>
        <c:grouping val="stacked"/>
        <c:varyColors val="0"/>
        <c:ser>
          <c:idx val="0"/>
          <c:order val="0"/>
          <c:tx>
            <c:strRef>
              <c:f>'[003_Analizy SBO 2022.xlsx]p9_26'!$B$14</c:f>
              <c:strCache>
                <c:ptCount val="1"/>
                <c:pt idx="0">
                  <c:v>Bardzo niezadowolony</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2022.xlsx]p9_26'!$A$15:$A$21</c:f>
              <c:strCache>
                <c:ptCount val="7"/>
                <c:pt idx="0">
                  <c:v>Współpracy z Urzędem Miasta na etapie realizacji projektu          </c:v>
                </c:pt>
                <c:pt idx="1">
                  <c:v>Ze zrealizowanych projektów w ich ostatecznym kształcie</c:v>
                </c:pt>
                <c:pt idx="2">
                  <c:v>Informowania o zasadach SBO              </c:v>
                </c:pt>
                <c:pt idx="3">
                  <c:v>Efektywności pracy UM przy SBO           </c:v>
                </c:pt>
                <c:pt idx="4">
                  <c:v>Kampanii informacyjnej zachęcającej mieszkańców do głosowania w SBO 2022</c:v>
                </c:pt>
                <c:pt idx="5">
                  <c:v>Pracy Zespołu Opiniującego projekty SBO        </c:v>
                </c:pt>
                <c:pt idx="6">
                  <c:v>Pracy Zespołów Odwoławczych dla projektów negatywnie zaopiniowanych przez Zespół Opiniujący</c:v>
                </c:pt>
              </c:strCache>
            </c:strRef>
          </c:cat>
          <c:val>
            <c:numRef>
              <c:f>'[003_Analizy SBO 2022.xlsx]p9_26'!$B$15:$B$21</c:f>
              <c:numCache>
                <c:formatCode>0</c:formatCode>
                <c:ptCount val="7"/>
                <c:pt idx="0">
                  <c:v>3.0303030303030298</c:v>
                </c:pt>
                <c:pt idx="1">
                  <c:v>6.0606060606060606</c:v>
                </c:pt>
                <c:pt idx="2">
                  <c:v>6.0606060606060606</c:v>
                </c:pt>
                <c:pt idx="3">
                  <c:v>18.18181818181818</c:v>
                </c:pt>
                <c:pt idx="4">
                  <c:v>18.18181818181818</c:v>
                </c:pt>
                <c:pt idx="5">
                  <c:v>3.0303030303030298</c:v>
                </c:pt>
                <c:pt idx="6">
                  <c:v>6.0606060606060606</c:v>
                </c:pt>
              </c:numCache>
            </c:numRef>
          </c:val>
          <c:extLst>
            <c:ext xmlns:c16="http://schemas.microsoft.com/office/drawing/2014/chart" uri="{C3380CC4-5D6E-409C-BE32-E72D297353CC}">
              <c16:uniqueId val="{00000000-BFB6-4909-ABBA-8F29E41DDD00}"/>
            </c:ext>
          </c:extLst>
        </c:ser>
        <c:ser>
          <c:idx val="1"/>
          <c:order val="1"/>
          <c:tx>
            <c:strRef>
              <c:f>'[003_Analizy SBO 2022.xlsx]p9_26'!$C$14</c:f>
              <c:strCache>
                <c:ptCount val="1"/>
                <c:pt idx="0">
                  <c:v>Raczej niezadowolony</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2022.xlsx]p9_26'!$A$15:$A$21</c:f>
              <c:strCache>
                <c:ptCount val="7"/>
                <c:pt idx="0">
                  <c:v>Współpracy z Urzędem Miasta na etapie realizacji projektu          </c:v>
                </c:pt>
                <c:pt idx="1">
                  <c:v>Ze zrealizowanych projektów w ich ostatecznym kształcie</c:v>
                </c:pt>
                <c:pt idx="2">
                  <c:v>Informowania o zasadach SBO              </c:v>
                </c:pt>
                <c:pt idx="3">
                  <c:v>Efektywności pracy UM przy SBO           </c:v>
                </c:pt>
                <c:pt idx="4">
                  <c:v>Kampanii informacyjnej zachęcającej mieszkańców do głosowania w SBO 2022</c:v>
                </c:pt>
                <c:pt idx="5">
                  <c:v>Pracy Zespołu Opiniującego projekty SBO        </c:v>
                </c:pt>
                <c:pt idx="6">
                  <c:v>Pracy Zespołów Odwoławczych dla projektów negatywnie zaopiniowanych przez Zespół Opiniujący</c:v>
                </c:pt>
              </c:strCache>
            </c:strRef>
          </c:cat>
          <c:val>
            <c:numRef>
              <c:f>'[003_Analizy SBO 2022.xlsx]p9_26'!$C$15:$C$21</c:f>
              <c:numCache>
                <c:formatCode>0</c:formatCode>
                <c:ptCount val="7"/>
                <c:pt idx="0">
                  <c:v>9.0909090909090917</c:v>
                </c:pt>
                <c:pt idx="1">
                  <c:v>6.0606060606060606</c:v>
                </c:pt>
                <c:pt idx="2">
                  <c:v>27.27272727272727</c:v>
                </c:pt>
                <c:pt idx="3">
                  <c:v>18.18181818181818</c:v>
                </c:pt>
                <c:pt idx="4">
                  <c:v>15.151515151515149</c:v>
                </c:pt>
                <c:pt idx="5">
                  <c:v>12.121212121212119</c:v>
                </c:pt>
                <c:pt idx="6">
                  <c:v>12.121212121212119</c:v>
                </c:pt>
              </c:numCache>
            </c:numRef>
          </c:val>
          <c:extLst>
            <c:ext xmlns:c16="http://schemas.microsoft.com/office/drawing/2014/chart" uri="{C3380CC4-5D6E-409C-BE32-E72D297353CC}">
              <c16:uniqueId val="{00000001-BFB6-4909-ABBA-8F29E41DDD00}"/>
            </c:ext>
          </c:extLst>
        </c:ser>
        <c:ser>
          <c:idx val="2"/>
          <c:order val="2"/>
          <c:tx>
            <c:strRef>
              <c:f>'[003_Analizy SBO 2022.xlsx]p9_26'!$D$14</c:f>
              <c:strCache>
                <c:ptCount val="1"/>
                <c:pt idx="0">
                  <c:v>Ani zadowolony, ani niezadowolony</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2022.xlsx]p9_26'!$A$15:$A$21</c:f>
              <c:strCache>
                <c:ptCount val="7"/>
                <c:pt idx="0">
                  <c:v>Współpracy z Urzędem Miasta na etapie realizacji projektu          </c:v>
                </c:pt>
                <c:pt idx="1">
                  <c:v>Ze zrealizowanych projektów w ich ostatecznym kształcie</c:v>
                </c:pt>
                <c:pt idx="2">
                  <c:v>Informowania o zasadach SBO              </c:v>
                </c:pt>
                <c:pt idx="3">
                  <c:v>Efektywności pracy UM przy SBO           </c:v>
                </c:pt>
                <c:pt idx="4">
                  <c:v>Kampanii informacyjnej zachęcającej mieszkańców do głosowania w SBO 2022</c:v>
                </c:pt>
                <c:pt idx="5">
                  <c:v>Pracy Zespołu Opiniującego projekty SBO        </c:v>
                </c:pt>
                <c:pt idx="6">
                  <c:v>Pracy Zespołów Odwoławczych dla projektów negatywnie zaopiniowanych przez Zespół Opiniujący</c:v>
                </c:pt>
              </c:strCache>
            </c:strRef>
          </c:cat>
          <c:val>
            <c:numRef>
              <c:f>'[003_Analizy SBO 2022.xlsx]p9_26'!$D$15:$D$21</c:f>
              <c:numCache>
                <c:formatCode>0</c:formatCode>
                <c:ptCount val="7"/>
                <c:pt idx="0">
                  <c:v>15.151515151515149</c:v>
                </c:pt>
                <c:pt idx="1">
                  <c:v>27.27272727272727</c:v>
                </c:pt>
                <c:pt idx="2">
                  <c:v>15.151515151515149</c:v>
                </c:pt>
                <c:pt idx="3">
                  <c:v>18.18181818181818</c:v>
                </c:pt>
                <c:pt idx="4">
                  <c:v>18.18181818181818</c:v>
                </c:pt>
                <c:pt idx="5">
                  <c:v>18.18181818181818</c:v>
                </c:pt>
                <c:pt idx="6">
                  <c:v>27.27272727272727</c:v>
                </c:pt>
              </c:numCache>
            </c:numRef>
          </c:val>
          <c:extLst>
            <c:ext xmlns:c16="http://schemas.microsoft.com/office/drawing/2014/chart" uri="{C3380CC4-5D6E-409C-BE32-E72D297353CC}">
              <c16:uniqueId val="{00000002-BFB6-4909-ABBA-8F29E41DDD00}"/>
            </c:ext>
          </c:extLst>
        </c:ser>
        <c:ser>
          <c:idx val="3"/>
          <c:order val="3"/>
          <c:tx>
            <c:strRef>
              <c:f>'[003_Analizy SBO 2022.xlsx]p9_26'!$E$14</c:f>
              <c:strCache>
                <c:ptCount val="1"/>
                <c:pt idx="0">
                  <c:v>Raczej zadowolony</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2022.xlsx]p9_26'!$A$15:$A$21</c:f>
              <c:strCache>
                <c:ptCount val="7"/>
                <c:pt idx="0">
                  <c:v>Współpracy z Urzędem Miasta na etapie realizacji projektu          </c:v>
                </c:pt>
                <c:pt idx="1">
                  <c:v>Ze zrealizowanych projektów w ich ostatecznym kształcie</c:v>
                </c:pt>
                <c:pt idx="2">
                  <c:v>Informowania o zasadach SBO              </c:v>
                </c:pt>
                <c:pt idx="3">
                  <c:v>Efektywności pracy UM przy SBO           </c:v>
                </c:pt>
                <c:pt idx="4">
                  <c:v>Kampanii informacyjnej zachęcającej mieszkańców do głosowania w SBO 2022</c:v>
                </c:pt>
                <c:pt idx="5">
                  <c:v>Pracy Zespołu Opiniującego projekty SBO        </c:v>
                </c:pt>
                <c:pt idx="6">
                  <c:v>Pracy Zespołów Odwoławczych dla projektów negatywnie zaopiniowanych przez Zespół Opiniujący</c:v>
                </c:pt>
              </c:strCache>
            </c:strRef>
          </c:cat>
          <c:val>
            <c:numRef>
              <c:f>'[003_Analizy SBO 2022.xlsx]p9_26'!$E$15:$E$21</c:f>
              <c:numCache>
                <c:formatCode>0</c:formatCode>
                <c:ptCount val="7"/>
                <c:pt idx="0">
                  <c:v>30.303030303030297</c:v>
                </c:pt>
                <c:pt idx="1">
                  <c:v>27.27272727272727</c:v>
                </c:pt>
                <c:pt idx="2">
                  <c:v>30.303030303030297</c:v>
                </c:pt>
                <c:pt idx="3">
                  <c:v>21.212121212121211</c:v>
                </c:pt>
                <c:pt idx="4">
                  <c:v>33.333333333333329</c:v>
                </c:pt>
                <c:pt idx="5">
                  <c:v>39.393939393939391</c:v>
                </c:pt>
                <c:pt idx="6">
                  <c:v>21.212121212121211</c:v>
                </c:pt>
              </c:numCache>
            </c:numRef>
          </c:val>
          <c:extLst>
            <c:ext xmlns:c16="http://schemas.microsoft.com/office/drawing/2014/chart" uri="{C3380CC4-5D6E-409C-BE32-E72D297353CC}">
              <c16:uniqueId val="{00000003-BFB6-4909-ABBA-8F29E41DDD00}"/>
            </c:ext>
          </c:extLst>
        </c:ser>
        <c:ser>
          <c:idx val="4"/>
          <c:order val="4"/>
          <c:tx>
            <c:strRef>
              <c:f>'[003_Analizy SBO 2022.xlsx]p9_26'!$F$14</c:f>
              <c:strCache>
                <c:ptCount val="1"/>
                <c:pt idx="0">
                  <c:v>Bardzo zadowolony</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2022.xlsx]p9_26'!$A$15:$A$21</c:f>
              <c:strCache>
                <c:ptCount val="7"/>
                <c:pt idx="0">
                  <c:v>Współpracy z Urzędem Miasta na etapie realizacji projektu          </c:v>
                </c:pt>
                <c:pt idx="1">
                  <c:v>Ze zrealizowanych projektów w ich ostatecznym kształcie</c:v>
                </c:pt>
                <c:pt idx="2">
                  <c:v>Informowania o zasadach SBO              </c:v>
                </c:pt>
                <c:pt idx="3">
                  <c:v>Efektywności pracy UM przy SBO           </c:v>
                </c:pt>
                <c:pt idx="4">
                  <c:v>Kampanii informacyjnej zachęcającej mieszkańców do głosowania w SBO 2022</c:v>
                </c:pt>
                <c:pt idx="5">
                  <c:v>Pracy Zespołu Opiniującego projekty SBO        </c:v>
                </c:pt>
                <c:pt idx="6">
                  <c:v>Pracy Zespołów Odwoławczych dla projektów negatywnie zaopiniowanych przez Zespół Opiniujący</c:v>
                </c:pt>
              </c:strCache>
            </c:strRef>
          </c:cat>
          <c:val>
            <c:numRef>
              <c:f>'[003_Analizy SBO 2022.xlsx]p9_26'!$F$15:$F$21</c:f>
              <c:numCache>
                <c:formatCode>0</c:formatCode>
                <c:ptCount val="7"/>
                <c:pt idx="0">
                  <c:v>30.303030303030297</c:v>
                </c:pt>
                <c:pt idx="1">
                  <c:v>18.18181818181818</c:v>
                </c:pt>
                <c:pt idx="2">
                  <c:v>21.212121212121211</c:v>
                </c:pt>
                <c:pt idx="3">
                  <c:v>15.151515151515149</c:v>
                </c:pt>
                <c:pt idx="4">
                  <c:v>6.0606060606060606</c:v>
                </c:pt>
                <c:pt idx="5">
                  <c:v>21.212121212121211</c:v>
                </c:pt>
                <c:pt idx="6">
                  <c:v>9.0909090909090917</c:v>
                </c:pt>
              </c:numCache>
            </c:numRef>
          </c:val>
          <c:extLst>
            <c:ext xmlns:c16="http://schemas.microsoft.com/office/drawing/2014/chart" uri="{C3380CC4-5D6E-409C-BE32-E72D297353CC}">
              <c16:uniqueId val="{00000004-BFB6-4909-ABBA-8F29E41DDD00}"/>
            </c:ext>
          </c:extLst>
        </c:ser>
        <c:ser>
          <c:idx val="5"/>
          <c:order val="5"/>
          <c:tx>
            <c:strRef>
              <c:f>'[003_Analizy SBO 2022.xlsx]p9_26'!$G$14</c:f>
              <c:strCache>
                <c:ptCount val="1"/>
                <c:pt idx="0">
                  <c:v>Trudno powiedzieć</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2022.xlsx]p9_26'!$A$15:$A$21</c:f>
              <c:strCache>
                <c:ptCount val="7"/>
                <c:pt idx="0">
                  <c:v>Współpracy z Urzędem Miasta na etapie realizacji projektu          </c:v>
                </c:pt>
                <c:pt idx="1">
                  <c:v>Ze zrealizowanych projektów w ich ostatecznym kształcie</c:v>
                </c:pt>
                <c:pt idx="2">
                  <c:v>Informowania o zasadach SBO              </c:v>
                </c:pt>
                <c:pt idx="3">
                  <c:v>Efektywności pracy UM przy SBO           </c:v>
                </c:pt>
                <c:pt idx="4">
                  <c:v>Kampanii informacyjnej zachęcającej mieszkańców do głosowania w SBO 2022</c:v>
                </c:pt>
                <c:pt idx="5">
                  <c:v>Pracy Zespołu Opiniującego projekty SBO        </c:v>
                </c:pt>
                <c:pt idx="6">
                  <c:v>Pracy Zespołów Odwoławczych dla projektów negatywnie zaopiniowanych przez Zespół Opiniujący</c:v>
                </c:pt>
              </c:strCache>
            </c:strRef>
          </c:cat>
          <c:val>
            <c:numRef>
              <c:f>'[003_Analizy SBO 2022.xlsx]p9_26'!$G$15:$G$21</c:f>
              <c:numCache>
                <c:formatCode>0</c:formatCode>
                <c:ptCount val="7"/>
                <c:pt idx="0">
                  <c:v>12.121212121212119</c:v>
                </c:pt>
                <c:pt idx="1">
                  <c:v>15.151515151515149</c:v>
                </c:pt>
                <c:pt idx="2">
                  <c:v>0</c:v>
                </c:pt>
                <c:pt idx="3">
                  <c:v>9.0909090909090917</c:v>
                </c:pt>
                <c:pt idx="4">
                  <c:v>9.0909090909090917</c:v>
                </c:pt>
                <c:pt idx="5">
                  <c:v>6.0606060606060606</c:v>
                </c:pt>
                <c:pt idx="6">
                  <c:v>24.242424242424239</c:v>
                </c:pt>
              </c:numCache>
            </c:numRef>
          </c:val>
          <c:extLst>
            <c:ext xmlns:c16="http://schemas.microsoft.com/office/drawing/2014/chart" uri="{C3380CC4-5D6E-409C-BE32-E72D297353CC}">
              <c16:uniqueId val="{00000005-BFB6-4909-ABBA-8F29E41DDD00}"/>
            </c:ext>
          </c:extLst>
        </c:ser>
        <c:dLbls>
          <c:dLblPos val="ctr"/>
          <c:showLegendKey val="0"/>
          <c:showVal val="1"/>
          <c:showCatName val="0"/>
          <c:showSerName val="0"/>
          <c:showPercent val="0"/>
          <c:showBubbleSize val="0"/>
        </c:dLbls>
        <c:gapWidth val="150"/>
        <c:overlap val="100"/>
        <c:axId val="1413504896"/>
        <c:axId val="1413509472"/>
      </c:barChart>
      <c:catAx>
        <c:axId val="1413504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crossAx val="1413509472"/>
        <c:crosses val="autoZero"/>
        <c:auto val="1"/>
        <c:lblAlgn val="ctr"/>
        <c:lblOffset val="100"/>
        <c:noMultiLvlLbl val="0"/>
      </c:catAx>
      <c:valAx>
        <c:axId val="141350947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crossAx val="1413504896"/>
        <c:crosses val="autoZero"/>
        <c:crossBetween val="between"/>
      </c:valAx>
      <c:spPr>
        <a:noFill/>
        <a:ln>
          <a:noFill/>
        </a:ln>
        <a:effectLst/>
      </c:spPr>
    </c:plotArea>
    <c:legend>
      <c:legendPos val="b"/>
      <c:layout>
        <c:manualLayout>
          <c:xMode val="edge"/>
          <c:yMode val="edge"/>
          <c:x val="8.6323272090988619E-3"/>
          <c:y val="0.86211522166283427"/>
          <c:w val="0.97995756780402454"/>
          <c:h val="0.126330813330465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400"/>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'[003_Analizy SBO 2022.xlsx]Arkusz1'!$B$11</c:f>
              <c:strCache>
                <c:ptCount val="1"/>
                <c:pt idx="0">
                  <c:v>Zdecydowanie się nie zgadzam</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2022.xlsx]Arkusz1'!$A$12:$A$16</c:f>
              <c:strCache>
                <c:ptCount val="5"/>
                <c:pt idx="0">
                  <c:v>Pandemia znacznie utrudniła mi przygotowanie wniosku                 </c:v>
                </c:pt>
                <c:pt idx="1">
                  <c:v>Pandemia utrudniła mi kontakt z Urzędem Miasta</c:v>
                </c:pt>
                <c:pt idx="2">
                  <c:v>Pandemia utrudniła mi przygotowanie kosztorysu</c:v>
                </c:pt>
                <c:pt idx="3">
                  <c:v>Pandemia utrudniła mi zebranie podpisów pod listą poparcia dla mojego projektu</c:v>
                </c:pt>
                <c:pt idx="4">
                  <c:v>Pandemia utrudniła mi dostarczenie/przesłanie wniosku do UM</c:v>
                </c:pt>
              </c:strCache>
            </c:strRef>
          </c:cat>
          <c:val>
            <c:numRef>
              <c:f>'[003_Analizy SBO 2022.xlsx]Arkusz1'!$B$12:$B$16</c:f>
              <c:numCache>
                <c:formatCode>0</c:formatCode>
                <c:ptCount val="5"/>
                <c:pt idx="0">
                  <c:v>45.454545454545446</c:v>
                </c:pt>
                <c:pt idx="1">
                  <c:v>39.393939393939391</c:v>
                </c:pt>
                <c:pt idx="2">
                  <c:v>42.424242424242429</c:v>
                </c:pt>
                <c:pt idx="3">
                  <c:v>36.36363636363636</c:v>
                </c:pt>
                <c:pt idx="4">
                  <c:v>57.575757575757578</c:v>
                </c:pt>
              </c:numCache>
            </c:numRef>
          </c:val>
          <c:extLst>
            <c:ext xmlns:c16="http://schemas.microsoft.com/office/drawing/2014/chart" uri="{C3380CC4-5D6E-409C-BE32-E72D297353CC}">
              <c16:uniqueId val="{00000000-63E7-44D5-A67F-3E14D3A3094A}"/>
            </c:ext>
          </c:extLst>
        </c:ser>
        <c:ser>
          <c:idx val="1"/>
          <c:order val="1"/>
          <c:tx>
            <c:strRef>
              <c:f>'[003_Analizy SBO 2022.xlsx]Arkusz1'!$C$11</c:f>
              <c:strCache>
                <c:ptCount val="1"/>
                <c:pt idx="0">
                  <c:v>Raczej się nie zgadzam</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2022.xlsx]Arkusz1'!$A$12:$A$16</c:f>
              <c:strCache>
                <c:ptCount val="5"/>
                <c:pt idx="0">
                  <c:v>Pandemia znacznie utrudniła mi przygotowanie wniosku                 </c:v>
                </c:pt>
                <c:pt idx="1">
                  <c:v>Pandemia utrudniła mi kontakt z Urzędem Miasta</c:v>
                </c:pt>
                <c:pt idx="2">
                  <c:v>Pandemia utrudniła mi przygotowanie kosztorysu</c:v>
                </c:pt>
                <c:pt idx="3">
                  <c:v>Pandemia utrudniła mi zebranie podpisów pod listą poparcia dla mojego projektu</c:v>
                </c:pt>
                <c:pt idx="4">
                  <c:v>Pandemia utrudniła mi dostarczenie/przesłanie wniosku do UM</c:v>
                </c:pt>
              </c:strCache>
            </c:strRef>
          </c:cat>
          <c:val>
            <c:numRef>
              <c:f>'[003_Analizy SBO 2022.xlsx]Arkusz1'!$C$12:$C$16</c:f>
              <c:numCache>
                <c:formatCode>0</c:formatCode>
                <c:ptCount val="5"/>
                <c:pt idx="0">
                  <c:v>24.242424242424239</c:v>
                </c:pt>
                <c:pt idx="1">
                  <c:v>27.27272727272727</c:v>
                </c:pt>
                <c:pt idx="2">
                  <c:v>39.393939393939391</c:v>
                </c:pt>
                <c:pt idx="3">
                  <c:v>24.242424242424239</c:v>
                </c:pt>
                <c:pt idx="4">
                  <c:v>21.212121212121211</c:v>
                </c:pt>
              </c:numCache>
            </c:numRef>
          </c:val>
          <c:extLst>
            <c:ext xmlns:c16="http://schemas.microsoft.com/office/drawing/2014/chart" uri="{C3380CC4-5D6E-409C-BE32-E72D297353CC}">
              <c16:uniqueId val="{00000001-63E7-44D5-A67F-3E14D3A3094A}"/>
            </c:ext>
          </c:extLst>
        </c:ser>
        <c:ser>
          <c:idx val="2"/>
          <c:order val="2"/>
          <c:tx>
            <c:strRef>
              <c:f>'[003_Analizy SBO 2022.xlsx]Arkusz1'!$D$11</c:f>
              <c:strCache>
                <c:ptCount val="1"/>
                <c:pt idx="0">
                  <c:v>Ani się zgadzam, ani się nie zgadzam</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2022.xlsx]Arkusz1'!$A$12:$A$16</c:f>
              <c:strCache>
                <c:ptCount val="5"/>
                <c:pt idx="0">
                  <c:v>Pandemia znacznie utrudniła mi przygotowanie wniosku                 </c:v>
                </c:pt>
                <c:pt idx="1">
                  <c:v>Pandemia utrudniła mi kontakt z Urzędem Miasta</c:v>
                </c:pt>
                <c:pt idx="2">
                  <c:v>Pandemia utrudniła mi przygotowanie kosztorysu</c:v>
                </c:pt>
                <c:pt idx="3">
                  <c:v>Pandemia utrudniła mi zebranie podpisów pod listą poparcia dla mojego projektu</c:v>
                </c:pt>
                <c:pt idx="4">
                  <c:v>Pandemia utrudniła mi dostarczenie/przesłanie wniosku do UM</c:v>
                </c:pt>
              </c:strCache>
            </c:strRef>
          </c:cat>
          <c:val>
            <c:numRef>
              <c:f>'[003_Analizy SBO 2022.xlsx]Arkusz1'!$D$12:$D$16</c:f>
              <c:numCache>
                <c:formatCode>0</c:formatCode>
                <c:ptCount val="5"/>
                <c:pt idx="0">
                  <c:v>15.151515151515149</c:v>
                </c:pt>
                <c:pt idx="1">
                  <c:v>6.0606060606060606</c:v>
                </c:pt>
                <c:pt idx="2">
                  <c:v>6.0606060606060606</c:v>
                </c:pt>
                <c:pt idx="3">
                  <c:v>9.0909090909090917</c:v>
                </c:pt>
                <c:pt idx="4">
                  <c:v>15.151515151515149</c:v>
                </c:pt>
              </c:numCache>
            </c:numRef>
          </c:val>
          <c:extLst>
            <c:ext xmlns:c16="http://schemas.microsoft.com/office/drawing/2014/chart" uri="{C3380CC4-5D6E-409C-BE32-E72D297353CC}">
              <c16:uniqueId val="{00000002-63E7-44D5-A67F-3E14D3A3094A}"/>
            </c:ext>
          </c:extLst>
        </c:ser>
        <c:ser>
          <c:idx val="3"/>
          <c:order val="3"/>
          <c:tx>
            <c:strRef>
              <c:f>'[003_Analizy SBO 2022.xlsx]Arkusz1'!$E$11</c:f>
              <c:strCache>
                <c:ptCount val="1"/>
                <c:pt idx="0">
                  <c:v>Raczej się zgadzam</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2022.xlsx]Arkusz1'!$A$12:$A$16</c:f>
              <c:strCache>
                <c:ptCount val="5"/>
                <c:pt idx="0">
                  <c:v>Pandemia znacznie utrudniła mi przygotowanie wniosku                 </c:v>
                </c:pt>
                <c:pt idx="1">
                  <c:v>Pandemia utrudniła mi kontakt z Urzędem Miasta</c:v>
                </c:pt>
                <c:pt idx="2">
                  <c:v>Pandemia utrudniła mi przygotowanie kosztorysu</c:v>
                </c:pt>
                <c:pt idx="3">
                  <c:v>Pandemia utrudniła mi zebranie podpisów pod listą poparcia dla mojego projektu</c:v>
                </c:pt>
                <c:pt idx="4">
                  <c:v>Pandemia utrudniła mi dostarczenie/przesłanie wniosku do UM</c:v>
                </c:pt>
              </c:strCache>
            </c:strRef>
          </c:cat>
          <c:val>
            <c:numRef>
              <c:f>'[003_Analizy SBO 2022.xlsx]Arkusz1'!$E$12:$E$16</c:f>
              <c:numCache>
                <c:formatCode>0</c:formatCode>
                <c:ptCount val="5"/>
                <c:pt idx="0">
                  <c:v>3.0303030303030298</c:v>
                </c:pt>
                <c:pt idx="1">
                  <c:v>12.121212121212119</c:v>
                </c:pt>
                <c:pt idx="2">
                  <c:v>6.0606060606060606</c:v>
                </c:pt>
                <c:pt idx="3">
                  <c:v>15.151515151515149</c:v>
                </c:pt>
                <c:pt idx="4">
                  <c:v>0</c:v>
                </c:pt>
              </c:numCache>
            </c:numRef>
          </c:val>
          <c:extLst>
            <c:ext xmlns:c16="http://schemas.microsoft.com/office/drawing/2014/chart" uri="{C3380CC4-5D6E-409C-BE32-E72D297353CC}">
              <c16:uniqueId val="{00000003-63E7-44D5-A67F-3E14D3A3094A}"/>
            </c:ext>
          </c:extLst>
        </c:ser>
        <c:ser>
          <c:idx val="4"/>
          <c:order val="4"/>
          <c:tx>
            <c:strRef>
              <c:f>'[003_Analizy SBO 2022.xlsx]Arkusz1'!$F$11</c:f>
              <c:strCache>
                <c:ptCount val="1"/>
                <c:pt idx="0">
                  <c:v>Zdecydowanie się zgadzam</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2022.xlsx]Arkusz1'!$A$12:$A$16</c:f>
              <c:strCache>
                <c:ptCount val="5"/>
                <c:pt idx="0">
                  <c:v>Pandemia znacznie utrudniła mi przygotowanie wniosku                 </c:v>
                </c:pt>
                <c:pt idx="1">
                  <c:v>Pandemia utrudniła mi kontakt z Urzędem Miasta</c:v>
                </c:pt>
                <c:pt idx="2">
                  <c:v>Pandemia utrudniła mi przygotowanie kosztorysu</c:v>
                </c:pt>
                <c:pt idx="3">
                  <c:v>Pandemia utrudniła mi zebranie podpisów pod listą poparcia dla mojego projektu</c:v>
                </c:pt>
                <c:pt idx="4">
                  <c:v>Pandemia utrudniła mi dostarczenie/przesłanie wniosku do UM</c:v>
                </c:pt>
              </c:strCache>
            </c:strRef>
          </c:cat>
          <c:val>
            <c:numRef>
              <c:f>'[003_Analizy SBO 2022.xlsx]Arkusz1'!$F$12:$F$16</c:f>
              <c:numCache>
                <c:formatCode>0</c:formatCode>
                <c:ptCount val="5"/>
                <c:pt idx="0">
                  <c:v>3.0303030303030298</c:v>
                </c:pt>
                <c:pt idx="1">
                  <c:v>9.0909090909090917</c:v>
                </c:pt>
                <c:pt idx="2">
                  <c:v>0</c:v>
                </c:pt>
                <c:pt idx="3">
                  <c:v>6.0606060606060606</c:v>
                </c:pt>
                <c:pt idx="4">
                  <c:v>3.0303030303030298</c:v>
                </c:pt>
              </c:numCache>
            </c:numRef>
          </c:val>
          <c:extLst>
            <c:ext xmlns:c16="http://schemas.microsoft.com/office/drawing/2014/chart" uri="{C3380CC4-5D6E-409C-BE32-E72D297353CC}">
              <c16:uniqueId val="{00000004-63E7-44D5-A67F-3E14D3A3094A}"/>
            </c:ext>
          </c:extLst>
        </c:ser>
        <c:ser>
          <c:idx val="5"/>
          <c:order val="5"/>
          <c:tx>
            <c:strRef>
              <c:f>'[003_Analizy SBO 2022.xlsx]Arkusz1'!$G$11</c:f>
              <c:strCache>
                <c:ptCount val="1"/>
                <c:pt idx="0">
                  <c:v>Trudno powiedzieć</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2022.xlsx]Arkusz1'!$A$12:$A$16</c:f>
              <c:strCache>
                <c:ptCount val="5"/>
                <c:pt idx="0">
                  <c:v>Pandemia znacznie utrudniła mi przygotowanie wniosku                 </c:v>
                </c:pt>
                <c:pt idx="1">
                  <c:v>Pandemia utrudniła mi kontakt z Urzędem Miasta</c:v>
                </c:pt>
                <c:pt idx="2">
                  <c:v>Pandemia utrudniła mi przygotowanie kosztorysu</c:v>
                </c:pt>
                <c:pt idx="3">
                  <c:v>Pandemia utrudniła mi zebranie podpisów pod listą poparcia dla mojego projektu</c:v>
                </c:pt>
                <c:pt idx="4">
                  <c:v>Pandemia utrudniła mi dostarczenie/przesłanie wniosku do UM</c:v>
                </c:pt>
              </c:strCache>
            </c:strRef>
          </c:cat>
          <c:val>
            <c:numRef>
              <c:f>'[003_Analizy SBO 2022.xlsx]Arkusz1'!$G$12:$G$16</c:f>
              <c:numCache>
                <c:formatCode>0</c:formatCode>
                <c:ptCount val="5"/>
                <c:pt idx="0">
                  <c:v>9.0909090909090917</c:v>
                </c:pt>
                <c:pt idx="1">
                  <c:v>6.0606060606060606</c:v>
                </c:pt>
                <c:pt idx="2">
                  <c:v>6.0606060606060606</c:v>
                </c:pt>
                <c:pt idx="3">
                  <c:v>9.0909090909090917</c:v>
                </c:pt>
                <c:pt idx="4">
                  <c:v>3.0303030303030298</c:v>
                </c:pt>
              </c:numCache>
            </c:numRef>
          </c:val>
          <c:extLst>
            <c:ext xmlns:c16="http://schemas.microsoft.com/office/drawing/2014/chart" uri="{C3380CC4-5D6E-409C-BE32-E72D297353CC}">
              <c16:uniqueId val="{00000005-63E7-44D5-A67F-3E14D3A3094A}"/>
            </c:ext>
          </c:extLst>
        </c:ser>
        <c:dLbls>
          <c:dLblPos val="ctr"/>
          <c:showLegendKey val="0"/>
          <c:showVal val="1"/>
          <c:showCatName val="0"/>
          <c:showSerName val="0"/>
          <c:showPercent val="0"/>
          <c:showBubbleSize val="0"/>
        </c:dLbls>
        <c:gapWidth val="150"/>
        <c:overlap val="100"/>
        <c:axId val="1724860928"/>
        <c:axId val="1724854688"/>
      </c:barChart>
      <c:catAx>
        <c:axId val="172486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724854688"/>
        <c:crosses val="autoZero"/>
        <c:auto val="1"/>
        <c:lblAlgn val="ctr"/>
        <c:lblOffset val="100"/>
        <c:noMultiLvlLbl val="0"/>
      </c:catAx>
      <c:valAx>
        <c:axId val="17248546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724860928"/>
        <c:crosses val="autoZero"/>
        <c:crossBetween val="between"/>
      </c:valAx>
      <c:spPr>
        <a:noFill/>
        <a:ln>
          <a:noFill/>
        </a:ln>
        <a:effectLst/>
      </c:spPr>
    </c:plotArea>
    <c:legend>
      <c:legendPos val="b"/>
      <c:layout>
        <c:manualLayout>
          <c:xMode val="edge"/>
          <c:yMode val="edge"/>
          <c:x val="9.1567635478935622E-3"/>
          <c:y val="0.82042207846012394"/>
          <c:w val="0.97864777312725304"/>
          <c:h val="0.168704714415213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21219462951749"/>
          <c:y val="3.7068239258635213E-2"/>
          <c:w val="0.45879635237902955"/>
          <c:h val="0.734260791116359"/>
        </c:manualLayout>
      </c:layout>
      <c:barChart>
        <c:barDir val="bar"/>
        <c:grouping val="stacked"/>
        <c:varyColors val="0"/>
        <c:ser>
          <c:idx val="0"/>
          <c:order val="0"/>
          <c:tx>
            <c:strRef>
              <c:f>'[003_Analizy SBO 2022.xlsx]p12_36'!$B$16</c:f>
              <c:strCache>
                <c:ptCount val="1"/>
                <c:pt idx="0">
                  <c:v>Zdecydowanie nie</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2022.xlsx]p12_36'!$A$17:$A$22</c:f>
              <c:strCache>
                <c:ptCount val="6"/>
                <c:pt idx="0">
                  <c:v>Pracownicy Urzędu Miasta wykazywali się życzliwością</c:v>
                </c:pt>
                <c:pt idx="1">
                  <c:v>Pracownicy Urzędu Miasta dysponowali fachową wiedzą (byli dobrze przygotowani merytorycznie)</c:v>
                </c:pt>
                <c:pt idx="2">
                  <c:v>Pracownicy Urzędu Miasta byli łatwo dostępni (nie było problemu z kontaktem)</c:v>
                </c:pt>
                <c:pt idx="3">
                  <c:v>Informacja o tym do kogo należy się zgłosić w danej sprawie była łatwo dostępna</c:v>
                </c:pt>
                <c:pt idx="4">
                  <c:v>Istniały różne możliwości kontaktu z pracownikami UM                       </c:v>
                </c:pt>
                <c:pt idx="5">
                  <c:v>Pozytywnie oceniam komunikację z Urzędem Miasta Szczecin</c:v>
                </c:pt>
              </c:strCache>
            </c:strRef>
          </c:cat>
          <c:val>
            <c:numRef>
              <c:f>'[003_Analizy SBO 2022.xlsx]p12_36'!$B$17:$B$22</c:f>
              <c:numCache>
                <c:formatCode>0</c:formatCode>
                <c:ptCount val="6"/>
                <c:pt idx="0">
                  <c:v>3.0303030303030298</c:v>
                </c:pt>
                <c:pt idx="1">
                  <c:v>3.0303030303030298</c:v>
                </c:pt>
                <c:pt idx="2">
                  <c:v>12.121212121212119</c:v>
                </c:pt>
                <c:pt idx="3">
                  <c:v>6.0606060606060606</c:v>
                </c:pt>
                <c:pt idx="4">
                  <c:v>3.0303030303030298</c:v>
                </c:pt>
                <c:pt idx="5">
                  <c:v>12.121212121212119</c:v>
                </c:pt>
              </c:numCache>
            </c:numRef>
          </c:val>
          <c:extLst>
            <c:ext xmlns:c16="http://schemas.microsoft.com/office/drawing/2014/chart" uri="{C3380CC4-5D6E-409C-BE32-E72D297353CC}">
              <c16:uniqueId val="{00000000-92D9-4F4B-9936-061E47F3DAF5}"/>
            </c:ext>
          </c:extLst>
        </c:ser>
        <c:ser>
          <c:idx val="1"/>
          <c:order val="1"/>
          <c:tx>
            <c:strRef>
              <c:f>'[003_Analizy SBO 2022.xlsx]p12_36'!$C$16</c:f>
              <c:strCache>
                <c:ptCount val="1"/>
                <c:pt idx="0">
                  <c:v>Raczej nie</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2022.xlsx]p12_36'!$A$17:$A$22</c:f>
              <c:strCache>
                <c:ptCount val="6"/>
                <c:pt idx="0">
                  <c:v>Pracownicy Urzędu Miasta wykazywali się życzliwością</c:v>
                </c:pt>
                <c:pt idx="1">
                  <c:v>Pracownicy Urzędu Miasta dysponowali fachową wiedzą (byli dobrze przygotowani merytorycznie)</c:v>
                </c:pt>
                <c:pt idx="2">
                  <c:v>Pracownicy Urzędu Miasta byli łatwo dostępni (nie było problemu z kontaktem)</c:v>
                </c:pt>
                <c:pt idx="3">
                  <c:v>Informacja o tym do kogo należy się zgłosić w danej sprawie była łatwo dostępna</c:v>
                </c:pt>
                <c:pt idx="4">
                  <c:v>Istniały różne możliwości kontaktu z pracownikami UM                       </c:v>
                </c:pt>
                <c:pt idx="5">
                  <c:v>Pozytywnie oceniam komunikację z Urzędem Miasta Szczecin</c:v>
                </c:pt>
              </c:strCache>
            </c:strRef>
          </c:cat>
          <c:val>
            <c:numRef>
              <c:f>'[003_Analizy SBO 2022.xlsx]p12_36'!$C$17:$C$22</c:f>
              <c:numCache>
                <c:formatCode>0</c:formatCode>
                <c:ptCount val="6"/>
                <c:pt idx="0">
                  <c:v>6.0606060606060606</c:v>
                </c:pt>
                <c:pt idx="1">
                  <c:v>12.121212121212119</c:v>
                </c:pt>
                <c:pt idx="2">
                  <c:v>3.0303030303030298</c:v>
                </c:pt>
                <c:pt idx="3">
                  <c:v>9.0909090909090917</c:v>
                </c:pt>
                <c:pt idx="4">
                  <c:v>9.0909090909090917</c:v>
                </c:pt>
                <c:pt idx="5">
                  <c:v>6.0606060606060606</c:v>
                </c:pt>
              </c:numCache>
            </c:numRef>
          </c:val>
          <c:extLst>
            <c:ext xmlns:c16="http://schemas.microsoft.com/office/drawing/2014/chart" uri="{C3380CC4-5D6E-409C-BE32-E72D297353CC}">
              <c16:uniqueId val="{00000001-92D9-4F4B-9936-061E47F3DAF5}"/>
            </c:ext>
          </c:extLst>
        </c:ser>
        <c:ser>
          <c:idx val="2"/>
          <c:order val="2"/>
          <c:tx>
            <c:strRef>
              <c:f>'[003_Analizy SBO 2022.xlsx]p12_36'!$D$16</c:f>
              <c:strCache>
                <c:ptCount val="1"/>
                <c:pt idx="0">
                  <c:v>Ani tak, ani nie</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2022.xlsx]p12_36'!$A$17:$A$22</c:f>
              <c:strCache>
                <c:ptCount val="6"/>
                <c:pt idx="0">
                  <c:v>Pracownicy Urzędu Miasta wykazywali się życzliwością</c:v>
                </c:pt>
                <c:pt idx="1">
                  <c:v>Pracownicy Urzędu Miasta dysponowali fachową wiedzą (byli dobrze przygotowani merytorycznie)</c:v>
                </c:pt>
                <c:pt idx="2">
                  <c:v>Pracownicy Urzędu Miasta byli łatwo dostępni (nie było problemu z kontaktem)</c:v>
                </c:pt>
                <c:pt idx="3">
                  <c:v>Informacja o tym do kogo należy się zgłosić w danej sprawie była łatwo dostępna</c:v>
                </c:pt>
                <c:pt idx="4">
                  <c:v>Istniały różne możliwości kontaktu z pracownikami UM                       </c:v>
                </c:pt>
                <c:pt idx="5">
                  <c:v>Pozytywnie oceniam komunikację z Urzędem Miasta Szczecin</c:v>
                </c:pt>
              </c:strCache>
            </c:strRef>
          </c:cat>
          <c:val>
            <c:numRef>
              <c:f>'[003_Analizy SBO 2022.xlsx]p12_36'!$D$17:$D$22</c:f>
              <c:numCache>
                <c:formatCode>0</c:formatCode>
                <c:ptCount val="6"/>
                <c:pt idx="0">
                  <c:v>9.0909090909090917</c:v>
                </c:pt>
                <c:pt idx="1">
                  <c:v>12.121212121212119</c:v>
                </c:pt>
                <c:pt idx="2">
                  <c:v>9.0909090909090917</c:v>
                </c:pt>
                <c:pt idx="3">
                  <c:v>15.151515151515149</c:v>
                </c:pt>
                <c:pt idx="4">
                  <c:v>12.121212121212119</c:v>
                </c:pt>
                <c:pt idx="5">
                  <c:v>12.121212121212119</c:v>
                </c:pt>
              </c:numCache>
            </c:numRef>
          </c:val>
          <c:extLst>
            <c:ext xmlns:c16="http://schemas.microsoft.com/office/drawing/2014/chart" uri="{C3380CC4-5D6E-409C-BE32-E72D297353CC}">
              <c16:uniqueId val="{00000002-92D9-4F4B-9936-061E47F3DAF5}"/>
            </c:ext>
          </c:extLst>
        </c:ser>
        <c:ser>
          <c:idx val="3"/>
          <c:order val="3"/>
          <c:tx>
            <c:strRef>
              <c:f>'[003_Analizy SBO 2022.xlsx]p12_36'!$E$16</c:f>
              <c:strCache>
                <c:ptCount val="1"/>
                <c:pt idx="0">
                  <c:v>Raczej tak</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2022.xlsx]p12_36'!$A$17:$A$22</c:f>
              <c:strCache>
                <c:ptCount val="6"/>
                <c:pt idx="0">
                  <c:v>Pracownicy Urzędu Miasta wykazywali się życzliwością</c:v>
                </c:pt>
                <c:pt idx="1">
                  <c:v>Pracownicy Urzędu Miasta dysponowali fachową wiedzą (byli dobrze przygotowani merytorycznie)</c:v>
                </c:pt>
                <c:pt idx="2">
                  <c:v>Pracownicy Urzędu Miasta byli łatwo dostępni (nie było problemu z kontaktem)</c:v>
                </c:pt>
                <c:pt idx="3">
                  <c:v>Informacja o tym do kogo należy się zgłosić w danej sprawie była łatwo dostępna</c:v>
                </c:pt>
                <c:pt idx="4">
                  <c:v>Istniały różne możliwości kontaktu z pracownikami UM                       </c:v>
                </c:pt>
                <c:pt idx="5">
                  <c:v>Pozytywnie oceniam komunikację z Urzędem Miasta Szczecin</c:v>
                </c:pt>
              </c:strCache>
            </c:strRef>
          </c:cat>
          <c:val>
            <c:numRef>
              <c:f>'[003_Analizy SBO 2022.xlsx]p12_36'!$E$17:$E$22</c:f>
              <c:numCache>
                <c:formatCode>0</c:formatCode>
                <c:ptCount val="6"/>
                <c:pt idx="0">
                  <c:v>33.333333333333329</c:v>
                </c:pt>
                <c:pt idx="1">
                  <c:v>39.393939393939391</c:v>
                </c:pt>
                <c:pt idx="2">
                  <c:v>48.484848484848492</c:v>
                </c:pt>
                <c:pt idx="3">
                  <c:v>42.424242424242429</c:v>
                </c:pt>
                <c:pt idx="4">
                  <c:v>36.36363636363636</c:v>
                </c:pt>
                <c:pt idx="5">
                  <c:v>30.303030303030297</c:v>
                </c:pt>
              </c:numCache>
            </c:numRef>
          </c:val>
          <c:extLst>
            <c:ext xmlns:c16="http://schemas.microsoft.com/office/drawing/2014/chart" uri="{C3380CC4-5D6E-409C-BE32-E72D297353CC}">
              <c16:uniqueId val="{00000003-92D9-4F4B-9936-061E47F3DAF5}"/>
            </c:ext>
          </c:extLst>
        </c:ser>
        <c:ser>
          <c:idx val="4"/>
          <c:order val="4"/>
          <c:tx>
            <c:strRef>
              <c:f>'[003_Analizy SBO 2022.xlsx]p12_36'!$F$16</c:f>
              <c:strCache>
                <c:ptCount val="1"/>
                <c:pt idx="0">
                  <c:v>Zdecydowanie tak</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2022.xlsx]p12_36'!$A$17:$A$22</c:f>
              <c:strCache>
                <c:ptCount val="6"/>
                <c:pt idx="0">
                  <c:v>Pracownicy Urzędu Miasta wykazywali się życzliwością</c:v>
                </c:pt>
                <c:pt idx="1">
                  <c:v>Pracownicy Urzędu Miasta dysponowali fachową wiedzą (byli dobrze przygotowani merytorycznie)</c:v>
                </c:pt>
                <c:pt idx="2">
                  <c:v>Pracownicy Urzędu Miasta byli łatwo dostępni (nie było problemu z kontaktem)</c:v>
                </c:pt>
                <c:pt idx="3">
                  <c:v>Informacja o tym do kogo należy się zgłosić w danej sprawie była łatwo dostępna</c:v>
                </c:pt>
                <c:pt idx="4">
                  <c:v>Istniały różne możliwości kontaktu z pracownikami UM                       </c:v>
                </c:pt>
                <c:pt idx="5">
                  <c:v>Pozytywnie oceniam komunikację z Urzędem Miasta Szczecin</c:v>
                </c:pt>
              </c:strCache>
            </c:strRef>
          </c:cat>
          <c:val>
            <c:numRef>
              <c:f>'[003_Analizy SBO 2022.xlsx]p12_36'!$F$17:$F$22</c:f>
              <c:numCache>
                <c:formatCode>0</c:formatCode>
                <c:ptCount val="6"/>
                <c:pt idx="0">
                  <c:v>45.454545454545446</c:v>
                </c:pt>
                <c:pt idx="1">
                  <c:v>27.27272727272727</c:v>
                </c:pt>
                <c:pt idx="2">
                  <c:v>24.242424242424239</c:v>
                </c:pt>
                <c:pt idx="3">
                  <c:v>18.18181818181818</c:v>
                </c:pt>
                <c:pt idx="4">
                  <c:v>27.27272727272727</c:v>
                </c:pt>
                <c:pt idx="5">
                  <c:v>36.36363636363636</c:v>
                </c:pt>
              </c:numCache>
            </c:numRef>
          </c:val>
          <c:extLst>
            <c:ext xmlns:c16="http://schemas.microsoft.com/office/drawing/2014/chart" uri="{C3380CC4-5D6E-409C-BE32-E72D297353CC}">
              <c16:uniqueId val="{00000004-92D9-4F4B-9936-061E47F3DAF5}"/>
            </c:ext>
          </c:extLst>
        </c:ser>
        <c:ser>
          <c:idx val="5"/>
          <c:order val="5"/>
          <c:tx>
            <c:strRef>
              <c:f>'[003_Analizy SBO 2022.xlsx]p12_36'!$G$16</c:f>
              <c:strCache>
                <c:ptCount val="1"/>
                <c:pt idx="0">
                  <c:v>Trudno powiedzieć</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2022.xlsx]p12_36'!$A$17:$A$22</c:f>
              <c:strCache>
                <c:ptCount val="6"/>
                <c:pt idx="0">
                  <c:v>Pracownicy Urzędu Miasta wykazywali się życzliwością</c:v>
                </c:pt>
                <c:pt idx="1">
                  <c:v>Pracownicy Urzędu Miasta dysponowali fachową wiedzą (byli dobrze przygotowani merytorycznie)</c:v>
                </c:pt>
                <c:pt idx="2">
                  <c:v>Pracownicy Urzędu Miasta byli łatwo dostępni (nie było problemu z kontaktem)</c:v>
                </c:pt>
                <c:pt idx="3">
                  <c:v>Informacja o tym do kogo należy się zgłosić w danej sprawie była łatwo dostępna</c:v>
                </c:pt>
                <c:pt idx="4">
                  <c:v>Istniały różne możliwości kontaktu z pracownikami UM                       </c:v>
                </c:pt>
                <c:pt idx="5">
                  <c:v>Pozytywnie oceniam komunikację z Urzędem Miasta Szczecin</c:v>
                </c:pt>
              </c:strCache>
            </c:strRef>
          </c:cat>
          <c:val>
            <c:numRef>
              <c:f>'[003_Analizy SBO 2022.xlsx]p12_36'!$G$17:$G$22</c:f>
              <c:numCache>
                <c:formatCode>0</c:formatCode>
                <c:ptCount val="6"/>
                <c:pt idx="0">
                  <c:v>3.0303030303030298</c:v>
                </c:pt>
                <c:pt idx="1">
                  <c:v>6.0606060606060606</c:v>
                </c:pt>
                <c:pt idx="2">
                  <c:v>3.0303030303030298</c:v>
                </c:pt>
                <c:pt idx="3">
                  <c:v>9.0909090909090917</c:v>
                </c:pt>
                <c:pt idx="4">
                  <c:v>12.121212121212119</c:v>
                </c:pt>
                <c:pt idx="5">
                  <c:v>3.0303030303030298</c:v>
                </c:pt>
              </c:numCache>
            </c:numRef>
          </c:val>
          <c:extLst>
            <c:ext xmlns:c16="http://schemas.microsoft.com/office/drawing/2014/chart" uri="{C3380CC4-5D6E-409C-BE32-E72D297353CC}">
              <c16:uniqueId val="{00000005-92D9-4F4B-9936-061E47F3DAF5}"/>
            </c:ext>
          </c:extLst>
        </c:ser>
        <c:dLbls>
          <c:dLblPos val="ctr"/>
          <c:showLegendKey val="0"/>
          <c:showVal val="1"/>
          <c:showCatName val="0"/>
          <c:showSerName val="0"/>
          <c:showPercent val="0"/>
          <c:showBubbleSize val="0"/>
        </c:dLbls>
        <c:gapWidth val="150"/>
        <c:overlap val="100"/>
        <c:axId val="1725320496"/>
        <c:axId val="1725319248"/>
      </c:barChart>
      <c:catAx>
        <c:axId val="1725320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725319248"/>
        <c:crosses val="autoZero"/>
        <c:auto val="1"/>
        <c:lblAlgn val="ctr"/>
        <c:lblOffset val="100"/>
        <c:noMultiLvlLbl val="0"/>
      </c:catAx>
      <c:valAx>
        <c:axId val="172531924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725320496"/>
        <c:crosses val="autoZero"/>
        <c:crossBetween val="between"/>
      </c:valAx>
      <c:spPr>
        <a:noFill/>
        <a:ln>
          <a:noFill/>
        </a:ln>
        <a:effectLst/>
      </c:spPr>
    </c:plotArea>
    <c:legend>
      <c:legendPos val="b"/>
      <c:layout>
        <c:manualLayout>
          <c:xMode val="edge"/>
          <c:yMode val="edge"/>
          <c:x val="1.3087354465307219E-2"/>
          <c:y val="0.87649271305282295"/>
          <c:w val="0.97596133549631192"/>
          <c:h val="0.121850819082109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'[003_Analizy SBO 2022.xlsx]Zakończenie'!$B$13</c:f>
              <c:strCache>
                <c:ptCount val="1"/>
                <c:pt idx="0">
                  <c:v>Zdecydowanie nie</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2022.xlsx]Zakończenie'!$A$14:$A$15</c:f>
              <c:strCache>
                <c:ptCount val="2"/>
                <c:pt idx="0">
                  <c:v>Cieszę się, że uczestniczyłem/uczestniczyłam w tegorocznej edycji SBO</c:v>
                </c:pt>
                <c:pt idx="1">
                  <c:v>Mam zamiar uczestniczyć w kolejnych edycjach SBO</c:v>
                </c:pt>
              </c:strCache>
            </c:strRef>
          </c:cat>
          <c:val>
            <c:numRef>
              <c:f>'[003_Analizy SBO 2022.xlsx]Zakończenie'!$B$14:$B$15</c:f>
              <c:numCache>
                <c:formatCode>0</c:formatCode>
                <c:ptCount val="2"/>
                <c:pt idx="0">
                  <c:v>3.0303030303030298</c:v>
                </c:pt>
                <c:pt idx="1">
                  <c:v>0</c:v>
                </c:pt>
              </c:numCache>
            </c:numRef>
          </c:val>
          <c:extLst>
            <c:ext xmlns:c16="http://schemas.microsoft.com/office/drawing/2014/chart" uri="{C3380CC4-5D6E-409C-BE32-E72D297353CC}">
              <c16:uniqueId val="{00000000-37D6-4C7E-BCC3-C71709A24F7E}"/>
            </c:ext>
          </c:extLst>
        </c:ser>
        <c:ser>
          <c:idx val="1"/>
          <c:order val="1"/>
          <c:tx>
            <c:strRef>
              <c:f>'[003_Analizy SBO 2022.xlsx]Zakończenie'!$C$13</c:f>
              <c:strCache>
                <c:ptCount val="1"/>
                <c:pt idx="0">
                  <c:v>Raczej nie</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2022.xlsx]Zakończenie'!$A$14:$A$15</c:f>
              <c:strCache>
                <c:ptCount val="2"/>
                <c:pt idx="0">
                  <c:v>Cieszę się, że uczestniczyłem/uczestniczyłam w tegorocznej edycji SBO</c:v>
                </c:pt>
                <c:pt idx="1">
                  <c:v>Mam zamiar uczestniczyć w kolejnych edycjach SBO</c:v>
                </c:pt>
              </c:strCache>
            </c:strRef>
          </c:cat>
          <c:val>
            <c:numRef>
              <c:f>'[003_Analizy SBO 2022.xlsx]Zakończenie'!$C$14:$C$15</c:f>
              <c:numCache>
                <c:formatCode>0</c:formatCode>
                <c:ptCount val="2"/>
                <c:pt idx="0">
                  <c:v>9.0909090909090917</c:v>
                </c:pt>
                <c:pt idx="1">
                  <c:v>9.0909090909090917</c:v>
                </c:pt>
              </c:numCache>
            </c:numRef>
          </c:val>
          <c:extLst>
            <c:ext xmlns:c16="http://schemas.microsoft.com/office/drawing/2014/chart" uri="{C3380CC4-5D6E-409C-BE32-E72D297353CC}">
              <c16:uniqueId val="{00000001-37D6-4C7E-BCC3-C71709A24F7E}"/>
            </c:ext>
          </c:extLst>
        </c:ser>
        <c:ser>
          <c:idx val="2"/>
          <c:order val="2"/>
          <c:tx>
            <c:strRef>
              <c:f>'[003_Analizy SBO 2022.xlsx]Zakończenie'!$D$13</c:f>
              <c:strCache>
                <c:ptCount val="1"/>
                <c:pt idx="0">
                  <c:v>Trudno powiedzieć</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2022.xlsx]Zakończenie'!$A$14:$A$15</c:f>
              <c:strCache>
                <c:ptCount val="2"/>
                <c:pt idx="0">
                  <c:v>Cieszę się, że uczestniczyłem/uczestniczyłam w tegorocznej edycji SBO</c:v>
                </c:pt>
                <c:pt idx="1">
                  <c:v>Mam zamiar uczestniczyć w kolejnych edycjach SBO</c:v>
                </c:pt>
              </c:strCache>
            </c:strRef>
          </c:cat>
          <c:val>
            <c:numRef>
              <c:f>'[003_Analizy SBO 2022.xlsx]Zakończenie'!$D$14:$D$15</c:f>
              <c:numCache>
                <c:formatCode>0</c:formatCode>
                <c:ptCount val="2"/>
                <c:pt idx="0">
                  <c:v>12.121212121212119</c:v>
                </c:pt>
                <c:pt idx="1">
                  <c:v>21.212121212121211</c:v>
                </c:pt>
              </c:numCache>
            </c:numRef>
          </c:val>
          <c:extLst>
            <c:ext xmlns:c16="http://schemas.microsoft.com/office/drawing/2014/chart" uri="{C3380CC4-5D6E-409C-BE32-E72D297353CC}">
              <c16:uniqueId val="{00000002-37D6-4C7E-BCC3-C71709A24F7E}"/>
            </c:ext>
          </c:extLst>
        </c:ser>
        <c:ser>
          <c:idx val="3"/>
          <c:order val="3"/>
          <c:tx>
            <c:strRef>
              <c:f>'[003_Analizy SBO 2022.xlsx]Zakończenie'!$E$13</c:f>
              <c:strCache>
                <c:ptCount val="1"/>
                <c:pt idx="0">
                  <c:v>Raczej tak</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2022.xlsx]Zakończenie'!$A$14:$A$15</c:f>
              <c:strCache>
                <c:ptCount val="2"/>
                <c:pt idx="0">
                  <c:v>Cieszę się, że uczestniczyłem/uczestniczyłam w tegorocznej edycji SBO</c:v>
                </c:pt>
                <c:pt idx="1">
                  <c:v>Mam zamiar uczestniczyć w kolejnych edycjach SBO</c:v>
                </c:pt>
              </c:strCache>
            </c:strRef>
          </c:cat>
          <c:val>
            <c:numRef>
              <c:f>'[003_Analizy SBO 2022.xlsx]Zakończenie'!$E$14:$E$15</c:f>
              <c:numCache>
                <c:formatCode>0</c:formatCode>
                <c:ptCount val="2"/>
                <c:pt idx="0">
                  <c:v>30.303030303030297</c:v>
                </c:pt>
                <c:pt idx="1">
                  <c:v>36.36363636363636</c:v>
                </c:pt>
              </c:numCache>
            </c:numRef>
          </c:val>
          <c:extLst>
            <c:ext xmlns:c16="http://schemas.microsoft.com/office/drawing/2014/chart" uri="{C3380CC4-5D6E-409C-BE32-E72D297353CC}">
              <c16:uniqueId val="{00000003-37D6-4C7E-BCC3-C71709A24F7E}"/>
            </c:ext>
          </c:extLst>
        </c:ser>
        <c:ser>
          <c:idx val="4"/>
          <c:order val="4"/>
          <c:tx>
            <c:strRef>
              <c:f>'[003_Analizy SBO 2022.xlsx]Zakończenie'!$F$13</c:f>
              <c:strCache>
                <c:ptCount val="1"/>
                <c:pt idx="0">
                  <c:v>Zdecydowanie tak</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2022.xlsx]Zakończenie'!$A$14:$A$15</c:f>
              <c:strCache>
                <c:ptCount val="2"/>
                <c:pt idx="0">
                  <c:v>Cieszę się, że uczestniczyłem/uczestniczyłam w tegorocznej edycji SBO</c:v>
                </c:pt>
                <c:pt idx="1">
                  <c:v>Mam zamiar uczestniczyć w kolejnych edycjach SBO</c:v>
                </c:pt>
              </c:strCache>
            </c:strRef>
          </c:cat>
          <c:val>
            <c:numRef>
              <c:f>'[003_Analizy SBO 2022.xlsx]Zakończenie'!$F$14:$F$15</c:f>
              <c:numCache>
                <c:formatCode>0</c:formatCode>
                <c:ptCount val="2"/>
                <c:pt idx="0">
                  <c:v>45.454545454545446</c:v>
                </c:pt>
                <c:pt idx="1">
                  <c:v>33.333333333333329</c:v>
                </c:pt>
              </c:numCache>
            </c:numRef>
          </c:val>
          <c:extLst>
            <c:ext xmlns:c16="http://schemas.microsoft.com/office/drawing/2014/chart" uri="{C3380CC4-5D6E-409C-BE32-E72D297353CC}">
              <c16:uniqueId val="{00000004-37D6-4C7E-BCC3-C71709A24F7E}"/>
            </c:ext>
          </c:extLst>
        </c:ser>
        <c:dLbls>
          <c:dLblPos val="ctr"/>
          <c:showLegendKey val="0"/>
          <c:showVal val="1"/>
          <c:showCatName val="0"/>
          <c:showSerName val="0"/>
          <c:showPercent val="0"/>
          <c:showBubbleSize val="0"/>
        </c:dLbls>
        <c:gapWidth val="150"/>
        <c:overlap val="100"/>
        <c:axId val="1584423216"/>
        <c:axId val="1584425296"/>
      </c:barChart>
      <c:catAx>
        <c:axId val="1584423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584425296"/>
        <c:crosses val="autoZero"/>
        <c:auto val="1"/>
        <c:lblAlgn val="ctr"/>
        <c:lblOffset val="100"/>
        <c:noMultiLvlLbl val="0"/>
      </c:catAx>
      <c:valAx>
        <c:axId val="1584425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584423216"/>
        <c:crosses val="autoZero"/>
        <c:crossBetween val="between"/>
      </c:valAx>
      <c:spPr>
        <a:noFill/>
        <a:ln>
          <a:noFill/>
        </a:ln>
        <a:effectLst/>
      </c:spPr>
    </c:plotArea>
    <c:legend>
      <c:legendPos val="b"/>
      <c:layout>
        <c:manualLayout>
          <c:xMode val="edge"/>
          <c:yMode val="edge"/>
          <c:x val="2.4422572178477688E-2"/>
          <c:y val="0.8224223016691159"/>
          <c:w val="0.9539324146981627"/>
          <c:h val="0.1497225451275415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SBO 2021</c:v>
                </c:pt>
              </c:strCache>
            </c:strRef>
          </c:tx>
          <c:spPr>
            <a:solidFill>
              <a:srgbClr val="F8698D"/>
            </a:solidFill>
            <a:ln>
              <a:noFill/>
            </a:ln>
            <a:effectLst/>
          </c:spPr>
          <c:invertIfNegative val="0"/>
          <c:dLbls>
            <c:dLbl>
              <c:idx val="1"/>
              <c:layout>
                <c:manualLayout>
                  <c:x val="-2.1739130434782608E-2"/>
                  <c:y val="2.7210884353741495E-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22-2449-9F30-8146BA619A9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l-PL"/>
              </a:p>
            </c:txPr>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Śródmieście</c:v>
                </c:pt>
                <c:pt idx="1">
                  <c:v>Północ</c:v>
                </c:pt>
                <c:pt idx="2">
                  <c:v>Zachód</c:v>
                </c:pt>
                <c:pt idx="3">
                  <c:v>Prawobrzeże</c:v>
                </c:pt>
              </c:strCache>
            </c:strRef>
          </c:cat>
          <c:val>
            <c:numRef>
              <c:f>Arkusz1!$B$2:$B$5</c:f>
              <c:numCache>
                <c:formatCode>0.00%</c:formatCode>
                <c:ptCount val="4"/>
                <c:pt idx="0">
                  <c:v>0.2576219512195122</c:v>
                </c:pt>
                <c:pt idx="1">
                  <c:v>0.27439024390243899</c:v>
                </c:pt>
                <c:pt idx="2">
                  <c:v>0.26829268292682928</c:v>
                </c:pt>
                <c:pt idx="3">
                  <c:v>0.1996951219512195</c:v>
                </c:pt>
              </c:numCache>
            </c:numRef>
          </c:val>
          <c:extLst>
            <c:ext xmlns:c16="http://schemas.microsoft.com/office/drawing/2014/chart" uri="{C3380CC4-5D6E-409C-BE32-E72D297353CC}">
              <c16:uniqueId val="{00000000-D368-419A-8FC0-7FE45947B22C}"/>
            </c:ext>
          </c:extLst>
        </c:ser>
        <c:ser>
          <c:idx val="1"/>
          <c:order val="1"/>
          <c:tx>
            <c:strRef>
              <c:f>Arkusz1!$C$1</c:f>
              <c:strCache>
                <c:ptCount val="1"/>
                <c:pt idx="0">
                  <c:v>SBO 2022</c:v>
                </c:pt>
              </c:strCache>
            </c:strRef>
          </c:tx>
          <c:spPr>
            <a:solidFill>
              <a:srgbClr val="002060"/>
            </a:solidFill>
            <a:ln>
              <a:noFill/>
            </a:ln>
            <a:effectLst/>
          </c:spPr>
          <c:invertIfNegative val="0"/>
          <c:dLbls>
            <c:dLbl>
              <c:idx val="0"/>
              <c:layout>
                <c:manualLayout>
                  <c:x val="2.4154589371980676E-2"/>
                  <c:y val="2.72108843537409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22-2449-9F30-8146BA619A9F}"/>
                </c:ext>
              </c:extLst>
            </c:dLbl>
            <c:dLbl>
              <c:idx val="1"/>
              <c:layout>
                <c:manualLayout>
                  <c:x val="1.8115942028985508E-2"/>
                  <c:y val="2.72108843537414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22-2449-9F30-8146BA619A9F}"/>
                </c:ext>
              </c:extLst>
            </c:dLbl>
            <c:dLbl>
              <c:idx val="2"/>
              <c:layout>
                <c:manualLayout>
                  <c:x val="1.3285024154589372E-2"/>
                  <c:y val="2.72108843537414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22-2449-9F30-8146BA619A9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Śródmieście</c:v>
                </c:pt>
                <c:pt idx="1">
                  <c:v>Północ</c:v>
                </c:pt>
                <c:pt idx="2">
                  <c:v>Zachód</c:v>
                </c:pt>
                <c:pt idx="3">
                  <c:v>Prawobrzeże</c:v>
                </c:pt>
              </c:strCache>
            </c:strRef>
          </c:cat>
          <c:val>
            <c:numRef>
              <c:f>Arkusz1!$C$2:$C$5</c:f>
              <c:numCache>
                <c:formatCode>0.00%</c:formatCode>
                <c:ptCount val="4"/>
                <c:pt idx="0">
                  <c:v>0.22850000000000001</c:v>
                </c:pt>
                <c:pt idx="1">
                  <c:v>0.26340000000000002</c:v>
                </c:pt>
                <c:pt idx="2">
                  <c:v>0.22040000000000001</c:v>
                </c:pt>
                <c:pt idx="3">
                  <c:v>0.28760000000000002</c:v>
                </c:pt>
              </c:numCache>
            </c:numRef>
          </c:val>
          <c:extLst>
            <c:ext xmlns:c16="http://schemas.microsoft.com/office/drawing/2014/chart" uri="{C3380CC4-5D6E-409C-BE32-E72D297353CC}">
              <c16:uniqueId val="{00000001-D368-419A-8FC0-7FE45947B22C}"/>
            </c:ext>
          </c:extLst>
        </c:ser>
        <c:dLbls>
          <c:showLegendKey val="0"/>
          <c:showVal val="0"/>
          <c:showCatName val="0"/>
          <c:showSerName val="0"/>
          <c:showPercent val="0"/>
          <c:showBubbleSize val="0"/>
        </c:dLbls>
        <c:gapWidth val="219"/>
        <c:axId val="351159224"/>
        <c:axId val="351158896"/>
      </c:barChart>
      <c:catAx>
        <c:axId val="35115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crossAx val="351158896"/>
        <c:crosses val="autoZero"/>
        <c:auto val="1"/>
        <c:lblAlgn val="ctr"/>
        <c:lblOffset val="100"/>
        <c:noMultiLvlLbl val="0"/>
      </c:catAx>
      <c:valAx>
        <c:axId val="351158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511592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SBO 2021</c:v>
                </c:pt>
              </c:strCache>
            </c:strRef>
          </c:tx>
          <c:spPr>
            <a:solidFill>
              <a:srgbClr val="F8698D"/>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19 lat i mniej</c:v>
                </c:pt>
                <c:pt idx="1">
                  <c:v>20-39 lat</c:v>
                </c:pt>
                <c:pt idx="2">
                  <c:v>40-59 lat</c:v>
                </c:pt>
                <c:pt idx="3">
                  <c:v>60 i więcej</c:v>
                </c:pt>
              </c:strCache>
            </c:strRef>
          </c:cat>
          <c:val>
            <c:numRef>
              <c:f>Arkusz1!$B$2:$B$5</c:f>
              <c:numCache>
                <c:formatCode>0%</c:formatCode>
                <c:ptCount val="4"/>
                <c:pt idx="0">
                  <c:v>3.9634146341463415E-2</c:v>
                </c:pt>
                <c:pt idx="1">
                  <c:v>0.44969512195121952</c:v>
                </c:pt>
                <c:pt idx="2">
                  <c:v>0.37804878048780488</c:v>
                </c:pt>
                <c:pt idx="3">
                  <c:v>0.1326219512195122</c:v>
                </c:pt>
              </c:numCache>
            </c:numRef>
          </c:val>
          <c:extLst>
            <c:ext xmlns:c16="http://schemas.microsoft.com/office/drawing/2014/chart" uri="{C3380CC4-5D6E-409C-BE32-E72D297353CC}">
              <c16:uniqueId val="{00000000-2CC7-45C3-AAC5-36BE22D6F16B}"/>
            </c:ext>
          </c:extLst>
        </c:ser>
        <c:ser>
          <c:idx val="1"/>
          <c:order val="1"/>
          <c:tx>
            <c:strRef>
              <c:f>Arkusz1!$C$1</c:f>
              <c:strCache>
                <c:ptCount val="1"/>
                <c:pt idx="0">
                  <c:v>SBO 2022</c:v>
                </c:pt>
              </c:strCache>
            </c:strRef>
          </c:tx>
          <c:spPr>
            <a:solidFill>
              <a:srgbClr val="00206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19 lat i mniej</c:v>
                </c:pt>
                <c:pt idx="1">
                  <c:v>20-39 lat</c:v>
                </c:pt>
                <c:pt idx="2">
                  <c:v>40-59 lat</c:v>
                </c:pt>
                <c:pt idx="3">
                  <c:v>60 i więcej</c:v>
                </c:pt>
              </c:strCache>
            </c:strRef>
          </c:cat>
          <c:val>
            <c:numRef>
              <c:f>Arkusz1!$C$2:$C$5</c:f>
              <c:numCache>
                <c:formatCode>0%</c:formatCode>
                <c:ptCount val="4"/>
                <c:pt idx="0">
                  <c:v>2.7019420208274698E-2</c:v>
                </c:pt>
                <c:pt idx="1">
                  <c:v>0.43709541232761046</c:v>
                </c:pt>
                <c:pt idx="2">
                  <c:v>0.38643399943709539</c:v>
                </c:pt>
                <c:pt idx="3">
                  <c:v>0.14945116802701941</c:v>
                </c:pt>
              </c:numCache>
            </c:numRef>
          </c:val>
          <c:extLst>
            <c:ext xmlns:c16="http://schemas.microsoft.com/office/drawing/2014/chart" uri="{C3380CC4-5D6E-409C-BE32-E72D297353CC}">
              <c16:uniqueId val="{00000001-2CC7-45C3-AAC5-36BE22D6F16B}"/>
            </c:ext>
          </c:extLst>
        </c:ser>
        <c:dLbls>
          <c:showLegendKey val="0"/>
          <c:showVal val="0"/>
          <c:showCatName val="0"/>
          <c:showSerName val="0"/>
          <c:showPercent val="0"/>
          <c:showBubbleSize val="0"/>
        </c:dLbls>
        <c:gapWidth val="219"/>
        <c:axId val="709984128"/>
        <c:axId val="709980520"/>
      </c:barChart>
      <c:catAx>
        <c:axId val="70998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pl-PL"/>
          </a:p>
        </c:txPr>
        <c:crossAx val="709980520"/>
        <c:crosses val="autoZero"/>
        <c:auto val="1"/>
        <c:lblAlgn val="ctr"/>
        <c:lblOffset val="100"/>
        <c:noMultiLvlLbl val="0"/>
      </c:catAx>
      <c:valAx>
        <c:axId val="709980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09984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27252843394578E-2"/>
          <c:y val="5.0000168032773115E-2"/>
          <c:w val="0.87021719160104982"/>
          <c:h val="0.71253020389096688"/>
        </c:manualLayout>
      </c:layout>
      <c:barChart>
        <c:barDir val="col"/>
        <c:grouping val="clustered"/>
        <c:varyColors val="0"/>
        <c:ser>
          <c:idx val="0"/>
          <c:order val="0"/>
          <c:tx>
            <c:strRef>
              <c:f>'[003_Analizy SBO 2022.xlsx]wiek'!$H$1</c:f>
              <c:strCache>
                <c:ptCount val="1"/>
                <c:pt idx="0">
                  <c:v>SBO 2021</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2022.xlsx]wiek'!$G$2:$G$7</c:f>
              <c:strCache>
                <c:ptCount val="6"/>
                <c:pt idx="0">
                  <c:v>18 - 24 lata</c:v>
                </c:pt>
                <c:pt idx="1">
                  <c:v>25 - 34</c:v>
                </c:pt>
                <c:pt idx="2">
                  <c:v>35 - 44</c:v>
                </c:pt>
                <c:pt idx="3">
                  <c:v>45 - 54</c:v>
                </c:pt>
                <c:pt idx="4">
                  <c:v>55 - 64</c:v>
                </c:pt>
                <c:pt idx="5">
                  <c:v>65 lat i więcej</c:v>
                </c:pt>
              </c:strCache>
            </c:strRef>
          </c:cat>
          <c:val>
            <c:numRef>
              <c:f>'[003_Analizy SBO 2022.xlsx]wiek'!$H$2:$H$7</c:f>
              <c:numCache>
                <c:formatCode>0%</c:formatCode>
                <c:ptCount val="6"/>
                <c:pt idx="0">
                  <c:v>6.25E-2</c:v>
                </c:pt>
                <c:pt idx="1">
                  <c:v>0.21879999999999999</c:v>
                </c:pt>
                <c:pt idx="2">
                  <c:v>0.5</c:v>
                </c:pt>
                <c:pt idx="3">
                  <c:v>9.3799999999999994E-2</c:v>
                </c:pt>
                <c:pt idx="4">
                  <c:v>9.3799999999999994E-2</c:v>
                </c:pt>
                <c:pt idx="5">
                  <c:v>3.1300000000000001E-2</c:v>
                </c:pt>
              </c:numCache>
            </c:numRef>
          </c:val>
          <c:extLst>
            <c:ext xmlns:c16="http://schemas.microsoft.com/office/drawing/2014/chart" uri="{C3380CC4-5D6E-409C-BE32-E72D297353CC}">
              <c16:uniqueId val="{00000000-9B0F-4662-A094-A0067295E160}"/>
            </c:ext>
          </c:extLst>
        </c:ser>
        <c:ser>
          <c:idx val="1"/>
          <c:order val="1"/>
          <c:tx>
            <c:strRef>
              <c:f>'[003_Analizy SBO 2022.xlsx]wiek'!$I$1</c:f>
              <c:strCache>
                <c:ptCount val="1"/>
                <c:pt idx="0">
                  <c:v>SBO 2022</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2022.xlsx]wiek'!$G$2:$G$7</c:f>
              <c:strCache>
                <c:ptCount val="6"/>
                <c:pt idx="0">
                  <c:v>18 - 24 lata</c:v>
                </c:pt>
                <c:pt idx="1">
                  <c:v>25 - 34</c:v>
                </c:pt>
                <c:pt idx="2">
                  <c:v>35 - 44</c:v>
                </c:pt>
                <c:pt idx="3">
                  <c:v>45 - 54</c:v>
                </c:pt>
                <c:pt idx="4">
                  <c:v>55 - 64</c:v>
                </c:pt>
                <c:pt idx="5">
                  <c:v>65 lat i więcej</c:v>
                </c:pt>
              </c:strCache>
            </c:strRef>
          </c:cat>
          <c:val>
            <c:numRef>
              <c:f>'[003_Analizy SBO 2022.xlsx]wiek'!$I$2:$I$7</c:f>
              <c:numCache>
                <c:formatCode>0%</c:formatCode>
                <c:ptCount val="6"/>
                <c:pt idx="0">
                  <c:v>3.03030303030303E-2</c:v>
                </c:pt>
                <c:pt idx="1">
                  <c:v>0.1818181818181818</c:v>
                </c:pt>
                <c:pt idx="2">
                  <c:v>0.48484848484848492</c:v>
                </c:pt>
                <c:pt idx="3">
                  <c:v>0.1818181818181818</c:v>
                </c:pt>
                <c:pt idx="4">
                  <c:v>9.0909090909090912E-2</c:v>
                </c:pt>
                <c:pt idx="5">
                  <c:v>3.03030303030303E-2</c:v>
                </c:pt>
              </c:numCache>
            </c:numRef>
          </c:val>
          <c:extLst>
            <c:ext xmlns:c16="http://schemas.microsoft.com/office/drawing/2014/chart" uri="{C3380CC4-5D6E-409C-BE32-E72D297353CC}">
              <c16:uniqueId val="{00000001-9B0F-4662-A094-A0067295E160}"/>
            </c:ext>
          </c:extLst>
        </c:ser>
        <c:dLbls>
          <c:dLblPos val="outEnd"/>
          <c:showLegendKey val="0"/>
          <c:showVal val="1"/>
          <c:showCatName val="0"/>
          <c:showSerName val="0"/>
          <c:showPercent val="0"/>
          <c:showBubbleSize val="0"/>
        </c:dLbls>
        <c:gapWidth val="100"/>
        <c:overlap val="-24"/>
        <c:axId val="879874384"/>
        <c:axId val="879880208"/>
      </c:barChart>
      <c:catAx>
        <c:axId val="8798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pl-PL"/>
          </a:p>
        </c:txPr>
        <c:crossAx val="879880208"/>
        <c:crosses val="autoZero"/>
        <c:auto val="1"/>
        <c:lblAlgn val="ctr"/>
        <c:lblOffset val="100"/>
        <c:noMultiLvlLbl val="0"/>
      </c:catAx>
      <c:valAx>
        <c:axId val="87988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pl-PL"/>
          </a:p>
        </c:txPr>
        <c:crossAx val="8798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100"/>
      </a:pPr>
      <a:endParaRPr lang="pl-P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SBO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podstawowe</c:v>
                </c:pt>
                <c:pt idx="1">
                  <c:v>zasadnicze/gimnazjalne</c:v>
                </c:pt>
                <c:pt idx="2">
                  <c:v>średnie</c:v>
                </c:pt>
                <c:pt idx="3">
                  <c:v>wyższe</c:v>
                </c:pt>
                <c:pt idx="4">
                  <c:v>inne</c:v>
                </c:pt>
              </c:strCache>
            </c:strRef>
          </c:cat>
          <c:val>
            <c:numRef>
              <c:f>Arkusz1!$B$2:$B$6</c:f>
              <c:numCache>
                <c:formatCode>0%</c:formatCode>
                <c:ptCount val="5"/>
                <c:pt idx="0">
                  <c:v>2.1999999999999999E-2</c:v>
                </c:pt>
                <c:pt idx="1">
                  <c:v>0.10199999999999999</c:v>
                </c:pt>
                <c:pt idx="2">
                  <c:v>0.19600000000000001</c:v>
                </c:pt>
                <c:pt idx="3">
                  <c:v>0.60399999999999998</c:v>
                </c:pt>
                <c:pt idx="4">
                  <c:v>7.5999999999999998E-2</c:v>
                </c:pt>
              </c:numCache>
            </c:numRef>
          </c:val>
          <c:extLst>
            <c:ext xmlns:c16="http://schemas.microsoft.com/office/drawing/2014/chart" uri="{C3380CC4-5D6E-409C-BE32-E72D297353CC}">
              <c16:uniqueId val="{00000000-1271-412A-A9B1-17A9DAC3DD80}"/>
            </c:ext>
          </c:extLst>
        </c:ser>
        <c:ser>
          <c:idx val="1"/>
          <c:order val="1"/>
          <c:tx>
            <c:strRef>
              <c:f>Arkusz1!$C$1</c:f>
              <c:strCache>
                <c:ptCount val="1"/>
                <c:pt idx="0">
                  <c:v>SBO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podstawowe</c:v>
                </c:pt>
                <c:pt idx="1">
                  <c:v>zasadnicze/gimnazjalne</c:v>
                </c:pt>
                <c:pt idx="2">
                  <c:v>średnie</c:v>
                </c:pt>
                <c:pt idx="3">
                  <c:v>wyższe</c:v>
                </c:pt>
                <c:pt idx="4">
                  <c:v>inne</c:v>
                </c:pt>
              </c:strCache>
            </c:strRef>
          </c:cat>
          <c:val>
            <c:numRef>
              <c:f>Arkusz1!$C$2:$C$6</c:f>
              <c:numCache>
                <c:formatCode>0%</c:formatCode>
                <c:ptCount val="5"/>
                <c:pt idx="0">
                  <c:v>0.01</c:v>
                </c:pt>
                <c:pt idx="1">
                  <c:v>0.04</c:v>
                </c:pt>
                <c:pt idx="2">
                  <c:v>0.17</c:v>
                </c:pt>
                <c:pt idx="3">
                  <c:v>0.71</c:v>
                </c:pt>
                <c:pt idx="4">
                  <c:v>7.0000000000000007E-2</c:v>
                </c:pt>
              </c:numCache>
            </c:numRef>
          </c:val>
          <c:extLst>
            <c:ext xmlns:c16="http://schemas.microsoft.com/office/drawing/2014/chart" uri="{C3380CC4-5D6E-409C-BE32-E72D297353CC}">
              <c16:uniqueId val="{00000001-1271-412A-A9B1-17A9DAC3DD80}"/>
            </c:ext>
          </c:extLst>
        </c:ser>
        <c:ser>
          <c:idx val="2"/>
          <c:order val="2"/>
          <c:tx>
            <c:strRef>
              <c:f>Arkusz1!$D$1</c:f>
              <c:strCache>
                <c:ptCount val="1"/>
                <c:pt idx="0">
                  <c:v>SBO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podstawowe</c:v>
                </c:pt>
                <c:pt idx="1">
                  <c:v>zasadnicze/gimnazjalne</c:v>
                </c:pt>
                <c:pt idx="2">
                  <c:v>średnie</c:v>
                </c:pt>
                <c:pt idx="3">
                  <c:v>wyższe</c:v>
                </c:pt>
                <c:pt idx="4">
                  <c:v>inne</c:v>
                </c:pt>
              </c:strCache>
            </c:strRef>
          </c:cat>
          <c:val>
            <c:numRef>
              <c:f>Arkusz1!$D$2:$D$6</c:f>
              <c:numCache>
                <c:formatCode>0%</c:formatCode>
                <c:ptCount val="5"/>
                <c:pt idx="0">
                  <c:v>1.371951219512195E-2</c:v>
                </c:pt>
                <c:pt idx="1">
                  <c:v>3.3536585365853661E-2</c:v>
                </c:pt>
                <c:pt idx="2">
                  <c:v>0.22865853658536589</c:v>
                </c:pt>
                <c:pt idx="3">
                  <c:v>0.7027439024390244</c:v>
                </c:pt>
                <c:pt idx="4">
                  <c:v>2.1341463414634151E-2</c:v>
                </c:pt>
              </c:numCache>
            </c:numRef>
          </c:val>
          <c:extLst>
            <c:ext xmlns:c16="http://schemas.microsoft.com/office/drawing/2014/chart" uri="{C3380CC4-5D6E-409C-BE32-E72D297353CC}">
              <c16:uniqueId val="{00000002-1271-412A-A9B1-17A9DAC3DD80}"/>
            </c:ext>
          </c:extLst>
        </c:ser>
        <c:ser>
          <c:idx val="3"/>
          <c:order val="3"/>
          <c:tx>
            <c:strRef>
              <c:f>Arkusz1!$E$1</c:f>
              <c:strCache>
                <c:ptCount val="1"/>
                <c:pt idx="0">
                  <c:v>SBO 2022</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podstawowe</c:v>
                </c:pt>
                <c:pt idx="1">
                  <c:v>zasadnicze/gimnazjalne</c:v>
                </c:pt>
                <c:pt idx="2">
                  <c:v>średnie</c:v>
                </c:pt>
                <c:pt idx="3">
                  <c:v>wyższe</c:v>
                </c:pt>
                <c:pt idx="4">
                  <c:v>inne</c:v>
                </c:pt>
              </c:strCache>
            </c:strRef>
          </c:cat>
          <c:val>
            <c:numRef>
              <c:f>Arkusz1!$E$2:$E$6</c:f>
              <c:numCache>
                <c:formatCode>0%</c:formatCode>
                <c:ptCount val="5"/>
                <c:pt idx="0">
                  <c:v>1.7999999999999999E-2</c:v>
                </c:pt>
                <c:pt idx="1">
                  <c:v>3.0099999999999998E-2</c:v>
                </c:pt>
                <c:pt idx="2">
                  <c:v>0.23419999999999999</c:v>
                </c:pt>
                <c:pt idx="3">
                  <c:v>0.70620000000000005</c:v>
                </c:pt>
                <c:pt idx="4">
                  <c:v>1.15E-2</c:v>
                </c:pt>
              </c:numCache>
            </c:numRef>
          </c:val>
          <c:extLst>
            <c:ext xmlns:c16="http://schemas.microsoft.com/office/drawing/2014/chart" uri="{C3380CC4-5D6E-409C-BE32-E72D297353CC}">
              <c16:uniqueId val="{00000003-1271-412A-A9B1-17A9DAC3DD80}"/>
            </c:ext>
          </c:extLst>
        </c:ser>
        <c:dLbls>
          <c:showLegendKey val="0"/>
          <c:showVal val="0"/>
          <c:showCatName val="0"/>
          <c:showSerName val="0"/>
          <c:showPercent val="0"/>
          <c:showBubbleSize val="0"/>
        </c:dLbls>
        <c:gapWidth val="219"/>
        <c:overlap val="-27"/>
        <c:axId val="542392120"/>
        <c:axId val="542391136"/>
      </c:barChart>
      <c:catAx>
        <c:axId val="54239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l-PL"/>
          </a:p>
        </c:txPr>
        <c:crossAx val="542391136"/>
        <c:crosses val="autoZero"/>
        <c:auto val="1"/>
        <c:lblAlgn val="ctr"/>
        <c:lblOffset val="100"/>
        <c:noMultiLvlLbl val="0"/>
      </c:catAx>
      <c:valAx>
        <c:axId val="542391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4239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pl-PL" sz="2000" dirty="0">
                <a:solidFill>
                  <a:schemeClr val="tx1"/>
                </a:solidFill>
              </a:rPr>
              <a:t>Gdzie respondent spotkał się z informacjami o głosowaniu:</a:t>
            </a:r>
          </a:p>
        </c:rich>
      </c:tx>
      <c:layout>
        <c:manualLayout>
          <c:xMode val="edge"/>
          <c:yMode val="edge"/>
          <c:x val="0.44176872689968122"/>
          <c:y val="0.74710786130150608"/>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24736653781161516"/>
          <c:y val="2.54157801480621E-2"/>
          <c:w val="0.73143091156158668"/>
          <c:h val="0.95373607804517557"/>
        </c:manualLayout>
      </c:layout>
      <c:barChart>
        <c:barDir val="bar"/>
        <c:grouping val="clustered"/>
        <c:varyColors val="0"/>
        <c:ser>
          <c:idx val="0"/>
          <c:order val="0"/>
          <c:tx>
            <c:strRef>
              <c:f>Arkusz1!$B$1</c:f>
              <c:strCache>
                <c:ptCount val="1"/>
                <c:pt idx="0">
                  <c:v>SBO 2022</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Arkusz1!$A$2:$A$18</c:f>
              <c:strCache>
                <c:ptCount val="17"/>
                <c:pt idx="0">
                  <c:v>W kościele</c:v>
                </c:pt>
                <c:pt idx="1">
                  <c:v>W szkole</c:v>
                </c:pt>
                <c:pt idx="2">
                  <c:v>Nie pamiętam</c:v>
                </c:pt>
                <c:pt idx="3">
                  <c:v>W telewizji lokalnej</c:v>
                </c:pt>
                <c:pt idx="4">
                  <c:v>W rozmowie z przedstawicielem UM lub innych
instytucji miejskich</c:v>
                </c:pt>
                <c:pt idx="5">
                  <c:v>Nie spotkałem się z wiadomościami na ten temat</c:v>
                </c:pt>
                <c:pt idx="6">
                  <c:v>W rozmowie z przedstawicielem lokalnego
stowarzyszenia lub fundacji</c:v>
                </c:pt>
                <c:pt idx="7">
                  <c:v>W rozmowie z radnym (miasta lub osiedla)</c:v>
                </c:pt>
                <c:pt idx="8">
                  <c:v>Na ulotce</c:v>
                </c:pt>
                <c:pt idx="9">
                  <c:v>W rozmowie z osobą, która złożyła projekt do
SBO</c:v>
                </c:pt>
                <c:pt idx="10">
                  <c:v>W prasie lokalnej</c:v>
                </c:pt>
                <c:pt idx="11">
                  <c:v>W radiu</c:v>
                </c:pt>
                <c:pt idx="12">
                  <c:v>Na plakacie</c:v>
                </c:pt>
                <c:pt idx="13">
                  <c:v>Na stronie internetowej miasta
(www.sbo.szczecin.eu lub
www.konsultuj.szczecin.pl)</c:v>
                </c:pt>
                <c:pt idx="14">
                  <c:v>Na profilu SBO na Facebooku</c:v>
                </c:pt>
                <c:pt idx="15">
                  <c:v>W rozmowie z rodziną lub znajomymi</c:v>
                </c:pt>
                <c:pt idx="16">
                  <c:v>Na innych stronach internetowych (nie
prowadzonych przez UM)</c:v>
                </c:pt>
              </c:strCache>
            </c:strRef>
          </c:cat>
          <c:val>
            <c:numRef>
              <c:f>Arkusz1!$B$2:$B$18</c:f>
              <c:numCache>
                <c:formatCode>0%</c:formatCode>
                <c:ptCount val="17"/>
                <c:pt idx="0">
                  <c:v>3.1800000000000002E-2</c:v>
                </c:pt>
                <c:pt idx="1">
                  <c:v>3.8300000000000001E-2</c:v>
                </c:pt>
                <c:pt idx="2">
                  <c:v>5.7700000000000001E-2</c:v>
                </c:pt>
                <c:pt idx="3">
                  <c:v>1.8599999999999998E-2</c:v>
                </c:pt>
                <c:pt idx="4">
                  <c:v>1.41E-2</c:v>
                </c:pt>
                <c:pt idx="5">
                  <c:v>5.1499999999999997E-2</c:v>
                </c:pt>
                <c:pt idx="6">
                  <c:v>3.1800000000000002E-2</c:v>
                </c:pt>
                <c:pt idx="7">
                  <c:v>4.4499999999999998E-2</c:v>
                </c:pt>
                <c:pt idx="8">
                  <c:v>0.1033</c:v>
                </c:pt>
                <c:pt idx="9">
                  <c:v>8.5300000000000001E-2</c:v>
                </c:pt>
                <c:pt idx="10">
                  <c:v>7.5700000000000003E-2</c:v>
                </c:pt>
                <c:pt idx="11">
                  <c:v>0.11119999999999999</c:v>
                </c:pt>
                <c:pt idx="12">
                  <c:v>0.18379999999999999</c:v>
                </c:pt>
                <c:pt idx="13">
                  <c:v>0.26879999999999998</c:v>
                </c:pt>
                <c:pt idx="14">
                  <c:v>0.22459999999999999</c:v>
                </c:pt>
                <c:pt idx="15">
                  <c:v>0.26850000000000002</c:v>
                </c:pt>
                <c:pt idx="16">
                  <c:v>0.26879999999999998</c:v>
                </c:pt>
              </c:numCache>
            </c:numRef>
          </c:val>
          <c:extLst>
            <c:ext xmlns:c16="http://schemas.microsoft.com/office/drawing/2014/chart" uri="{C3380CC4-5D6E-409C-BE32-E72D297353CC}">
              <c16:uniqueId val="{00000000-FCE2-4FCE-B84F-D23A4761D0DE}"/>
            </c:ext>
          </c:extLst>
        </c:ser>
        <c:ser>
          <c:idx val="1"/>
          <c:order val="1"/>
          <c:tx>
            <c:strRef>
              <c:f>Arkusz1!$C$1</c:f>
              <c:strCache>
                <c:ptCount val="1"/>
                <c:pt idx="0">
                  <c:v>SBO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Arkusz1!$A$2:$A$18</c:f>
              <c:strCache>
                <c:ptCount val="17"/>
                <c:pt idx="0">
                  <c:v>W kościele</c:v>
                </c:pt>
                <c:pt idx="1">
                  <c:v>W szkole</c:v>
                </c:pt>
                <c:pt idx="2">
                  <c:v>Nie pamiętam</c:v>
                </c:pt>
                <c:pt idx="3">
                  <c:v>W telewizji lokalnej</c:v>
                </c:pt>
                <c:pt idx="4">
                  <c:v>W rozmowie z przedstawicielem UM lub innych
instytucji miejskich</c:v>
                </c:pt>
                <c:pt idx="5">
                  <c:v>Nie spotkałem się z wiadomościami na ten temat</c:v>
                </c:pt>
                <c:pt idx="6">
                  <c:v>W rozmowie z przedstawicielem lokalnego
stowarzyszenia lub fundacji</c:v>
                </c:pt>
                <c:pt idx="7">
                  <c:v>W rozmowie z radnym (miasta lub osiedla)</c:v>
                </c:pt>
                <c:pt idx="8">
                  <c:v>Na ulotce</c:v>
                </c:pt>
                <c:pt idx="9">
                  <c:v>W rozmowie z osobą, która złożyła projekt do
SBO</c:v>
                </c:pt>
                <c:pt idx="10">
                  <c:v>W prasie lokalnej</c:v>
                </c:pt>
                <c:pt idx="11">
                  <c:v>W radiu</c:v>
                </c:pt>
                <c:pt idx="12">
                  <c:v>Na plakacie</c:v>
                </c:pt>
                <c:pt idx="13">
                  <c:v>Na stronie internetowej miasta
(www.sbo.szczecin.eu lub
www.konsultuj.szczecin.pl)</c:v>
                </c:pt>
                <c:pt idx="14">
                  <c:v>Na profilu SBO na Facebooku</c:v>
                </c:pt>
                <c:pt idx="15">
                  <c:v>W rozmowie z rodziną lub znajomymi</c:v>
                </c:pt>
                <c:pt idx="16">
                  <c:v>Na innych stronach internetowych (nie
prowadzonych przez UM)</c:v>
                </c:pt>
              </c:strCache>
            </c:strRef>
          </c:cat>
          <c:val>
            <c:numRef>
              <c:f>Arkusz1!$C$2:$C$18</c:f>
              <c:numCache>
                <c:formatCode>0%</c:formatCode>
                <c:ptCount val="17"/>
                <c:pt idx="0">
                  <c:v>1.371951219512195E-2</c:v>
                </c:pt>
                <c:pt idx="1">
                  <c:v>1.676829268292683E-2</c:v>
                </c:pt>
                <c:pt idx="2">
                  <c:v>1.8292682926829271E-2</c:v>
                </c:pt>
                <c:pt idx="3">
                  <c:v>2.4390243902439029E-2</c:v>
                </c:pt>
                <c:pt idx="4">
                  <c:v>2.7439024390243899E-2</c:v>
                </c:pt>
                <c:pt idx="5">
                  <c:v>2.7439024390243899E-2</c:v>
                </c:pt>
                <c:pt idx="6">
                  <c:v>5.6402439024390252E-2</c:v>
                </c:pt>
                <c:pt idx="7">
                  <c:v>6.25E-2</c:v>
                </c:pt>
                <c:pt idx="8">
                  <c:v>0.11128048780487811</c:v>
                </c:pt>
                <c:pt idx="9">
                  <c:v>0.1234756097560976</c:v>
                </c:pt>
                <c:pt idx="10">
                  <c:v>0.15396341463414631</c:v>
                </c:pt>
                <c:pt idx="11">
                  <c:v>0.15548780487804881</c:v>
                </c:pt>
                <c:pt idx="12">
                  <c:v>0.16615853658536589</c:v>
                </c:pt>
                <c:pt idx="13">
                  <c:v>0.26067073170731708</c:v>
                </c:pt>
                <c:pt idx="14">
                  <c:v>0.29420731707317072</c:v>
                </c:pt>
                <c:pt idx="15">
                  <c:v>0.3201219512195122</c:v>
                </c:pt>
                <c:pt idx="16">
                  <c:v>0.43597560975609762</c:v>
                </c:pt>
              </c:numCache>
            </c:numRef>
          </c:val>
          <c:extLst>
            <c:ext xmlns:c16="http://schemas.microsoft.com/office/drawing/2014/chart" uri="{C3380CC4-5D6E-409C-BE32-E72D297353CC}">
              <c16:uniqueId val="{00000001-FCE2-4FCE-B84F-D23A4761D0DE}"/>
            </c:ext>
          </c:extLst>
        </c:ser>
        <c:ser>
          <c:idx val="2"/>
          <c:order val="2"/>
          <c:tx>
            <c:strRef>
              <c:f>Arkusz1!$D$1</c:f>
              <c:strCache>
                <c:ptCount val="1"/>
                <c:pt idx="0">
                  <c:v>SBO 2020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Arkusz1!$A$2:$A$18</c:f>
              <c:strCache>
                <c:ptCount val="17"/>
                <c:pt idx="0">
                  <c:v>W kościele</c:v>
                </c:pt>
                <c:pt idx="1">
                  <c:v>W szkole</c:v>
                </c:pt>
                <c:pt idx="2">
                  <c:v>Nie pamiętam</c:v>
                </c:pt>
                <c:pt idx="3">
                  <c:v>W telewizji lokalnej</c:v>
                </c:pt>
                <c:pt idx="4">
                  <c:v>W rozmowie z przedstawicielem UM lub innych
instytucji miejskich</c:v>
                </c:pt>
                <c:pt idx="5">
                  <c:v>Nie spotkałem się z wiadomościami na ten temat</c:v>
                </c:pt>
                <c:pt idx="6">
                  <c:v>W rozmowie z przedstawicielem lokalnego
stowarzyszenia lub fundacji</c:v>
                </c:pt>
                <c:pt idx="7">
                  <c:v>W rozmowie z radnym (miasta lub osiedla)</c:v>
                </c:pt>
                <c:pt idx="8">
                  <c:v>Na ulotce</c:v>
                </c:pt>
                <c:pt idx="9">
                  <c:v>W rozmowie z osobą, która złożyła projekt do
SBO</c:v>
                </c:pt>
                <c:pt idx="10">
                  <c:v>W prasie lokalnej</c:v>
                </c:pt>
                <c:pt idx="11">
                  <c:v>W radiu</c:v>
                </c:pt>
                <c:pt idx="12">
                  <c:v>Na plakacie</c:v>
                </c:pt>
                <c:pt idx="13">
                  <c:v>Na stronie internetowej miasta
(www.sbo.szczecin.eu lub
www.konsultuj.szczecin.pl)</c:v>
                </c:pt>
                <c:pt idx="14">
                  <c:v>Na profilu SBO na Facebooku</c:v>
                </c:pt>
                <c:pt idx="15">
                  <c:v>W rozmowie z rodziną lub znajomymi</c:v>
                </c:pt>
                <c:pt idx="16">
                  <c:v>Na innych stronach internetowych (nie
prowadzonych przez UM)</c:v>
                </c:pt>
              </c:strCache>
            </c:strRef>
          </c:cat>
          <c:val>
            <c:numRef>
              <c:f>Arkusz1!$D$2:$D$18</c:f>
              <c:numCache>
                <c:formatCode>0%</c:formatCode>
                <c:ptCount val="17"/>
                <c:pt idx="0">
                  <c:v>0.05</c:v>
                </c:pt>
                <c:pt idx="1">
                  <c:v>0.03</c:v>
                </c:pt>
                <c:pt idx="2">
                  <c:v>0.01</c:v>
                </c:pt>
                <c:pt idx="3">
                  <c:v>0.03</c:v>
                </c:pt>
                <c:pt idx="4">
                  <c:v>0.02</c:v>
                </c:pt>
                <c:pt idx="5">
                  <c:v>0.03</c:v>
                </c:pt>
                <c:pt idx="6">
                  <c:v>0.04</c:v>
                </c:pt>
                <c:pt idx="7">
                  <c:v>0.04</c:v>
                </c:pt>
                <c:pt idx="8">
                  <c:v>0.1</c:v>
                </c:pt>
                <c:pt idx="9">
                  <c:v>0.08</c:v>
                </c:pt>
                <c:pt idx="10">
                  <c:v>0.1</c:v>
                </c:pt>
                <c:pt idx="11">
                  <c:v>0.12</c:v>
                </c:pt>
                <c:pt idx="12">
                  <c:v>0.13</c:v>
                </c:pt>
                <c:pt idx="13">
                  <c:v>0.18</c:v>
                </c:pt>
                <c:pt idx="14">
                  <c:v>0.27</c:v>
                </c:pt>
                <c:pt idx="15">
                  <c:v>0.25</c:v>
                </c:pt>
                <c:pt idx="16">
                  <c:v>0.38</c:v>
                </c:pt>
              </c:numCache>
            </c:numRef>
          </c:val>
          <c:extLst>
            <c:ext xmlns:c16="http://schemas.microsoft.com/office/drawing/2014/chart" uri="{C3380CC4-5D6E-409C-BE32-E72D297353CC}">
              <c16:uniqueId val="{00000002-FCE2-4FCE-B84F-D23A4761D0DE}"/>
            </c:ext>
          </c:extLst>
        </c:ser>
        <c:ser>
          <c:idx val="3"/>
          <c:order val="3"/>
          <c:tx>
            <c:strRef>
              <c:f>Arkusz1!$E$1</c:f>
              <c:strCache>
                <c:ptCount val="1"/>
                <c:pt idx="0">
                  <c:v>SBO 2019</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Arkusz1!$A$2:$A$18</c:f>
              <c:strCache>
                <c:ptCount val="17"/>
                <c:pt idx="0">
                  <c:v>W kościele</c:v>
                </c:pt>
                <c:pt idx="1">
                  <c:v>W szkole</c:v>
                </c:pt>
                <c:pt idx="2">
                  <c:v>Nie pamiętam</c:v>
                </c:pt>
                <c:pt idx="3">
                  <c:v>W telewizji lokalnej</c:v>
                </c:pt>
                <c:pt idx="4">
                  <c:v>W rozmowie z przedstawicielem UM lub innych
instytucji miejskich</c:v>
                </c:pt>
                <c:pt idx="5">
                  <c:v>Nie spotkałem się z wiadomościami na ten temat</c:v>
                </c:pt>
                <c:pt idx="6">
                  <c:v>W rozmowie z przedstawicielem lokalnego
stowarzyszenia lub fundacji</c:v>
                </c:pt>
                <c:pt idx="7">
                  <c:v>W rozmowie z radnym (miasta lub osiedla)</c:v>
                </c:pt>
                <c:pt idx="8">
                  <c:v>Na ulotce</c:v>
                </c:pt>
                <c:pt idx="9">
                  <c:v>W rozmowie z osobą, która złożyła projekt do
SBO</c:v>
                </c:pt>
                <c:pt idx="10">
                  <c:v>W prasie lokalnej</c:v>
                </c:pt>
                <c:pt idx="11">
                  <c:v>W radiu</c:v>
                </c:pt>
                <c:pt idx="12">
                  <c:v>Na plakacie</c:v>
                </c:pt>
                <c:pt idx="13">
                  <c:v>Na stronie internetowej miasta
(www.sbo.szczecin.eu lub
www.konsultuj.szczecin.pl)</c:v>
                </c:pt>
                <c:pt idx="14">
                  <c:v>Na profilu SBO na Facebooku</c:v>
                </c:pt>
                <c:pt idx="15">
                  <c:v>W rozmowie z rodziną lub znajomymi</c:v>
                </c:pt>
                <c:pt idx="16">
                  <c:v>Na innych stronach internetowych (nie
prowadzonych przez UM)</c:v>
                </c:pt>
              </c:strCache>
            </c:strRef>
          </c:cat>
          <c:val>
            <c:numRef>
              <c:f>Arkusz1!$E$2:$E$18</c:f>
              <c:numCache>
                <c:formatCode>0%</c:formatCode>
                <c:ptCount val="17"/>
                <c:pt idx="0">
                  <c:v>3.1E-2</c:v>
                </c:pt>
                <c:pt idx="1">
                  <c:v>0.10299999999999999</c:v>
                </c:pt>
                <c:pt idx="2">
                  <c:v>1.7999999999999999E-2</c:v>
                </c:pt>
                <c:pt idx="3">
                  <c:v>2.4E-2</c:v>
                </c:pt>
                <c:pt idx="4">
                  <c:v>2.9000000000000001E-2</c:v>
                </c:pt>
                <c:pt idx="6">
                  <c:v>0.03</c:v>
                </c:pt>
                <c:pt idx="7">
                  <c:v>1.9E-2</c:v>
                </c:pt>
                <c:pt idx="8">
                  <c:v>5.5E-2</c:v>
                </c:pt>
                <c:pt idx="9">
                  <c:v>7.0000000000000007E-2</c:v>
                </c:pt>
                <c:pt idx="10">
                  <c:v>6.4000000000000001E-2</c:v>
                </c:pt>
                <c:pt idx="11">
                  <c:v>7.0000000000000007E-2</c:v>
                </c:pt>
                <c:pt idx="12">
                  <c:v>5.0999999999999997E-2</c:v>
                </c:pt>
                <c:pt idx="13">
                  <c:v>0.10299999999999999</c:v>
                </c:pt>
                <c:pt idx="14">
                  <c:v>0.10299999999999999</c:v>
                </c:pt>
                <c:pt idx="15">
                  <c:v>0.218</c:v>
                </c:pt>
                <c:pt idx="16">
                  <c:v>0.42599999999999999</c:v>
                </c:pt>
              </c:numCache>
            </c:numRef>
          </c:val>
          <c:extLst>
            <c:ext xmlns:c16="http://schemas.microsoft.com/office/drawing/2014/chart" uri="{C3380CC4-5D6E-409C-BE32-E72D297353CC}">
              <c16:uniqueId val="{00000003-FCE2-4FCE-B84F-D23A4761D0DE}"/>
            </c:ext>
          </c:extLst>
        </c:ser>
        <c:dLbls>
          <c:showLegendKey val="0"/>
          <c:showVal val="0"/>
          <c:showCatName val="0"/>
          <c:showSerName val="0"/>
          <c:showPercent val="0"/>
          <c:showBubbleSize val="0"/>
        </c:dLbls>
        <c:gapWidth val="182"/>
        <c:axId val="351131016"/>
        <c:axId val="351131672"/>
      </c:barChart>
      <c:catAx>
        <c:axId val="351131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351131672"/>
        <c:crosses val="autoZero"/>
        <c:auto val="1"/>
        <c:lblAlgn val="ctr"/>
        <c:lblOffset val="100"/>
        <c:noMultiLvlLbl val="0"/>
      </c:catAx>
      <c:valAx>
        <c:axId val="35113167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1131016"/>
        <c:crosses val="autoZero"/>
        <c:crossBetween val="between"/>
      </c:valAx>
      <c:spPr>
        <a:noFill/>
        <a:ln>
          <a:noFill/>
        </a:ln>
        <a:effectLst/>
      </c:spPr>
    </c:plotArea>
    <c:legend>
      <c:legendPos val="r"/>
      <c:layout>
        <c:manualLayout>
          <c:xMode val="edge"/>
          <c:yMode val="edge"/>
          <c:x val="0.71234356574993341"/>
          <c:y val="0.44651152760834473"/>
          <c:w val="5.9027609728452973E-2"/>
          <c:h val="0.137089142744406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SBO 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Tak, o kilku</c:v>
                </c:pt>
                <c:pt idx="1">
                  <c:v>Tak, o jednym</c:v>
                </c:pt>
                <c:pt idx="2">
                  <c:v>Nie</c:v>
                </c:pt>
                <c:pt idx="3">
                  <c:v>Nie pamiętam</c:v>
                </c:pt>
              </c:strCache>
            </c:strRef>
          </c:cat>
          <c:val>
            <c:numRef>
              <c:f>Arkusz1!$B$2:$B$5</c:f>
              <c:numCache>
                <c:formatCode>0%</c:formatCode>
                <c:ptCount val="4"/>
                <c:pt idx="0">
                  <c:v>0.53</c:v>
                </c:pt>
                <c:pt idx="1">
                  <c:v>0.22</c:v>
                </c:pt>
                <c:pt idx="2">
                  <c:v>0.21</c:v>
                </c:pt>
                <c:pt idx="3">
                  <c:v>0.04</c:v>
                </c:pt>
              </c:numCache>
            </c:numRef>
          </c:val>
          <c:extLst>
            <c:ext xmlns:c16="http://schemas.microsoft.com/office/drawing/2014/chart" uri="{C3380CC4-5D6E-409C-BE32-E72D297353CC}">
              <c16:uniqueId val="{00000000-EF47-484B-BAF6-8E105036001C}"/>
            </c:ext>
          </c:extLst>
        </c:ser>
        <c:ser>
          <c:idx val="1"/>
          <c:order val="1"/>
          <c:tx>
            <c:strRef>
              <c:f>Arkusz1!$C$1</c:f>
              <c:strCache>
                <c:ptCount val="1"/>
                <c:pt idx="0">
                  <c:v>SBO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Tak, o kilku</c:v>
                </c:pt>
                <c:pt idx="1">
                  <c:v>Tak, o jednym</c:v>
                </c:pt>
                <c:pt idx="2">
                  <c:v>Nie</c:v>
                </c:pt>
                <c:pt idx="3">
                  <c:v>Nie pamiętam</c:v>
                </c:pt>
              </c:strCache>
            </c:strRef>
          </c:cat>
          <c:val>
            <c:numRef>
              <c:f>Arkusz1!$C$2:$C$5</c:f>
              <c:numCache>
                <c:formatCode>0%</c:formatCode>
                <c:ptCount val="4"/>
                <c:pt idx="0">
                  <c:v>0.59603658536585369</c:v>
                </c:pt>
                <c:pt idx="1">
                  <c:v>0.21189024390243899</c:v>
                </c:pt>
                <c:pt idx="2">
                  <c:v>0.16310975609756101</c:v>
                </c:pt>
                <c:pt idx="3">
                  <c:v>2.8963414634146339E-2</c:v>
                </c:pt>
              </c:numCache>
            </c:numRef>
          </c:val>
          <c:extLst>
            <c:ext xmlns:c16="http://schemas.microsoft.com/office/drawing/2014/chart" uri="{C3380CC4-5D6E-409C-BE32-E72D297353CC}">
              <c16:uniqueId val="{00000001-EF47-484B-BAF6-8E105036001C}"/>
            </c:ext>
          </c:extLst>
        </c:ser>
        <c:ser>
          <c:idx val="2"/>
          <c:order val="2"/>
          <c:tx>
            <c:strRef>
              <c:f>Arkusz1!$D$1</c:f>
              <c:strCache>
                <c:ptCount val="1"/>
                <c:pt idx="0">
                  <c:v>SBO 2022</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Tak, o kilku</c:v>
                </c:pt>
                <c:pt idx="1">
                  <c:v>Tak, o jednym</c:v>
                </c:pt>
                <c:pt idx="2">
                  <c:v>Nie</c:v>
                </c:pt>
                <c:pt idx="3">
                  <c:v>Nie pamiętam</c:v>
                </c:pt>
              </c:strCache>
            </c:strRef>
          </c:cat>
          <c:val>
            <c:numRef>
              <c:f>Arkusz1!$D$2:$D$5</c:f>
              <c:numCache>
                <c:formatCode>0%</c:formatCode>
                <c:ptCount val="4"/>
                <c:pt idx="0">
                  <c:v>0.41599999999999998</c:v>
                </c:pt>
                <c:pt idx="1">
                  <c:v>0.2316</c:v>
                </c:pt>
                <c:pt idx="2">
                  <c:v>0.28910000000000002</c:v>
                </c:pt>
                <c:pt idx="3">
                  <c:v>6.3299999999999995E-2</c:v>
                </c:pt>
              </c:numCache>
            </c:numRef>
          </c:val>
          <c:extLst>
            <c:ext xmlns:c16="http://schemas.microsoft.com/office/drawing/2014/chart" uri="{C3380CC4-5D6E-409C-BE32-E72D297353CC}">
              <c16:uniqueId val="{00000002-EF47-484B-BAF6-8E105036001C}"/>
            </c:ext>
          </c:extLst>
        </c:ser>
        <c:dLbls>
          <c:showLegendKey val="0"/>
          <c:showVal val="0"/>
          <c:showCatName val="0"/>
          <c:showSerName val="0"/>
          <c:showPercent val="0"/>
          <c:showBubbleSize val="0"/>
        </c:dLbls>
        <c:gapWidth val="219"/>
        <c:overlap val="-27"/>
        <c:axId val="471281112"/>
        <c:axId val="471277176"/>
      </c:barChart>
      <c:catAx>
        <c:axId val="471281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crossAx val="471277176"/>
        <c:crosses val="autoZero"/>
        <c:auto val="1"/>
        <c:lblAlgn val="ctr"/>
        <c:lblOffset val="100"/>
        <c:noMultiLvlLbl val="0"/>
      </c:catAx>
      <c:valAx>
        <c:axId val="471277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71281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Arkusz1!$B$1</c:f>
              <c:strCache>
                <c:ptCount val="1"/>
                <c:pt idx="0">
                  <c:v>zdecydowanie tak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bo głosowanie w SBO jest modne</c:v>
                </c:pt>
                <c:pt idx="1">
                  <c:v>obiecałem komuś, że oddam głos na konkretny
projekt</c:v>
                </c:pt>
                <c:pt idx="2">
                  <c:v>bo kampania profrekwencyjna SBO 2021 zachęciła
mnie do oddania głosu</c:v>
                </c:pt>
                <c:pt idx="3">
                  <c:v>bo pozytywnie oceniam zasady tegorocznego SBO</c:v>
                </c:pt>
                <c:pt idx="4">
                  <c:v>bo SBO daje możliwość głosowania wszystkim
mieszkańcom miasta</c:v>
                </c:pt>
                <c:pt idx="5">
                  <c:v>bo Budżet Obywatelski to nowoczesna forma
zarządzania miastem</c:v>
                </c:pt>
                <c:pt idx="6">
                  <c:v>bo dzięki SBO budujemy lokalne społeczeństwo</c:v>
                </c:pt>
                <c:pt idx="7">
                  <c:v>bo zgadzam się z ideą demokracji
bezpośredniej, której przykładem jest budżet
partycypacyjny</c:v>
                </c:pt>
                <c:pt idx="8">
                  <c:v>bo szczecinianie mogą kształtować miasto,
proponując własne pomysły</c:v>
                </c:pt>
                <c:pt idx="9">
                  <c:v>bo SBO włącza mieszkańców do
współdecydowania o sposobie wydatkowania
pieniędzy publicznych z budżetu miasta</c:v>
                </c:pt>
              </c:strCache>
            </c:strRef>
          </c:cat>
          <c:val>
            <c:numRef>
              <c:f>Arkusz1!$B$2:$B$11</c:f>
              <c:numCache>
                <c:formatCode>0.00%</c:formatCode>
                <c:ptCount val="10"/>
                <c:pt idx="0">
                  <c:v>0.13059999999999999</c:v>
                </c:pt>
                <c:pt idx="1">
                  <c:v>0.1283</c:v>
                </c:pt>
                <c:pt idx="2">
                  <c:v>0.19359999999999999</c:v>
                </c:pt>
                <c:pt idx="3">
                  <c:v>0.2823</c:v>
                </c:pt>
                <c:pt idx="4">
                  <c:v>0.56520000000000004</c:v>
                </c:pt>
                <c:pt idx="5">
                  <c:v>0.57250000000000001</c:v>
                </c:pt>
                <c:pt idx="6">
                  <c:v>0.60199999999999998</c:v>
                </c:pt>
                <c:pt idx="7">
                  <c:v>0.64710000000000001</c:v>
                </c:pt>
                <c:pt idx="8">
                  <c:v>0.68759999999999999</c:v>
                </c:pt>
                <c:pt idx="9">
                  <c:v>0.72250000000000003</c:v>
                </c:pt>
              </c:numCache>
            </c:numRef>
          </c:val>
          <c:extLst>
            <c:ext xmlns:c16="http://schemas.microsoft.com/office/drawing/2014/chart" uri="{C3380CC4-5D6E-409C-BE32-E72D297353CC}">
              <c16:uniqueId val="{00000000-A435-4606-B142-373249BED411}"/>
            </c:ext>
          </c:extLst>
        </c:ser>
        <c:ser>
          <c:idx val="1"/>
          <c:order val="1"/>
          <c:tx>
            <c:strRef>
              <c:f>Arkusz1!$C$1</c:f>
              <c:strCache>
                <c:ptCount val="1"/>
                <c:pt idx="0">
                  <c:v>raczej tak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bo głosowanie w SBO jest modne</c:v>
                </c:pt>
                <c:pt idx="1">
                  <c:v>obiecałem komuś, że oddam głos na konkretny
projekt</c:v>
                </c:pt>
                <c:pt idx="2">
                  <c:v>bo kampania profrekwencyjna SBO 2021 zachęciła
mnie do oddania głosu</c:v>
                </c:pt>
                <c:pt idx="3">
                  <c:v>bo pozytywnie oceniam zasady tegorocznego SBO</c:v>
                </c:pt>
                <c:pt idx="4">
                  <c:v>bo SBO daje możliwość głosowania wszystkim
mieszkańcom miasta</c:v>
                </c:pt>
                <c:pt idx="5">
                  <c:v>bo Budżet Obywatelski to nowoczesna forma
zarządzania miastem</c:v>
                </c:pt>
                <c:pt idx="6">
                  <c:v>bo dzięki SBO budujemy lokalne społeczeństwo</c:v>
                </c:pt>
                <c:pt idx="7">
                  <c:v>bo zgadzam się z ideą demokracji
bezpośredniej, której przykładem jest budżet
partycypacyjny</c:v>
                </c:pt>
                <c:pt idx="8">
                  <c:v>bo szczecinianie mogą kształtować miasto,
proponując własne pomysły</c:v>
                </c:pt>
                <c:pt idx="9">
                  <c:v>bo SBO włącza mieszkańców do
współdecydowania o sposobie wydatkowania
pieniędzy publicznych z budżetu miasta</c:v>
                </c:pt>
              </c:strCache>
            </c:strRef>
          </c:cat>
          <c:val>
            <c:numRef>
              <c:f>Arkusz1!$C$2:$C$11</c:f>
              <c:numCache>
                <c:formatCode>0.00%</c:formatCode>
                <c:ptCount val="10"/>
                <c:pt idx="0">
                  <c:v>0.1109</c:v>
                </c:pt>
                <c:pt idx="1">
                  <c:v>6.3899999999999998E-2</c:v>
                </c:pt>
                <c:pt idx="2">
                  <c:v>0.17510000000000001</c:v>
                </c:pt>
                <c:pt idx="3">
                  <c:v>0.31069999999999998</c:v>
                </c:pt>
                <c:pt idx="4">
                  <c:v>0.27100000000000002</c:v>
                </c:pt>
                <c:pt idx="5">
                  <c:v>0.2888</c:v>
                </c:pt>
                <c:pt idx="6">
                  <c:v>0.26369999999999999</c:v>
                </c:pt>
                <c:pt idx="7">
                  <c:v>0.23749999999999999</c:v>
                </c:pt>
                <c:pt idx="8">
                  <c:v>0.24709999999999999</c:v>
                </c:pt>
                <c:pt idx="9">
                  <c:v>0.21390000000000001</c:v>
                </c:pt>
              </c:numCache>
            </c:numRef>
          </c:val>
          <c:extLst>
            <c:ext xmlns:c16="http://schemas.microsoft.com/office/drawing/2014/chart" uri="{C3380CC4-5D6E-409C-BE32-E72D297353CC}">
              <c16:uniqueId val="{00000001-A435-4606-B142-373249BED411}"/>
            </c:ext>
          </c:extLst>
        </c:ser>
        <c:ser>
          <c:idx val="2"/>
          <c:order val="2"/>
          <c:tx>
            <c:strRef>
              <c:f>Arkusz1!$D$1</c:f>
              <c:strCache>
                <c:ptCount val="1"/>
                <c:pt idx="0">
                  <c:v>ani tak, ani nie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bo głosowanie w SBO jest modne</c:v>
                </c:pt>
                <c:pt idx="1">
                  <c:v>obiecałem komuś, że oddam głos na konkretny
projekt</c:v>
                </c:pt>
                <c:pt idx="2">
                  <c:v>bo kampania profrekwencyjna SBO 2021 zachęciła
mnie do oddania głosu</c:v>
                </c:pt>
                <c:pt idx="3">
                  <c:v>bo pozytywnie oceniam zasady tegorocznego SBO</c:v>
                </c:pt>
                <c:pt idx="4">
                  <c:v>bo SBO daje możliwość głosowania wszystkim
mieszkańcom miasta</c:v>
                </c:pt>
                <c:pt idx="5">
                  <c:v>bo Budżet Obywatelski to nowoczesna forma
zarządzania miastem</c:v>
                </c:pt>
                <c:pt idx="6">
                  <c:v>bo dzięki SBO budujemy lokalne społeczeństwo</c:v>
                </c:pt>
                <c:pt idx="7">
                  <c:v>bo zgadzam się z ideą demokracji
bezpośredniej, której przykładem jest budżet
partycypacyjny</c:v>
                </c:pt>
                <c:pt idx="8">
                  <c:v>bo szczecinianie mogą kształtować miasto,
proponując własne pomysły</c:v>
                </c:pt>
                <c:pt idx="9">
                  <c:v>bo SBO włącza mieszkańców do
współdecydowania o sposobie wydatkowania
pieniędzy publicznych z budżetu miasta</c:v>
                </c:pt>
              </c:strCache>
            </c:strRef>
          </c:cat>
          <c:val>
            <c:numRef>
              <c:f>Arkusz1!$D$2:$D$11</c:f>
              <c:numCache>
                <c:formatCode>0.00%</c:formatCode>
                <c:ptCount val="10"/>
                <c:pt idx="0">
                  <c:v>0.3332</c:v>
                </c:pt>
                <c:pt idx="1">
                  <c:v>0.13120000000000001</c:v>
                </c:pt>
                <c:pt idx="2">
                  <c:v>0.30309999999999998</c:v>
                </c:pt>
                <c:pt idx="3">
                  <c:v>0.3392</c:v>
                </c:pt>
                <c:pt idx="4">
                  <c:v>0.1182</c:v>
                </c:pt>
                <c:pt idx="5">
                  <c:v>0.1033</c:v>
                </c:pt>
                <c:pt idx="6">
                  <c:v>9.8500000000000004E-2</c:v>
                </c:pt>
                <c:pt idx="7">
                  <c:v>9.5100000000000004E-2</c:v>
                </c:pt>
                <c:pt idx="8">
                  <c:v>4.9000000000000002E-2</c:v>
                </c:pt>
                <c:pt idx="9">
                  <c:v>4.7600000000000003E-2</c:v>
                </c:pt>
              </c:numCache>
            </c:numRef>
          </c:val>
          <c:extLst>
            <c:ext xmlns:c16="http://schemas.microsoft.com/office/drawing/2014/chart" uri="{C3380CC4-5D6E-409C-BE32-E72D297353CC}">
              <c16:uniqueId val="{00000002-A435-4606-B142-373249BED411}"/>
            </c:ext>
          </c:extLst>
        </c:ser>
        <c:ser>
          <c:idx val="3"/>
          <c:order val="3"/>
          <c:tx>
            <c:strRef>
              <c:f>Arkusz1!$E$1</c:f>
              <c:strCache>
                <c:ptCount val="1"/>
                <c:pt idx="0">
                  <c:v>raczej nie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bo głosowanie w SBO jest modne</c:v>
                </c:pt>
                <c:pt idx="1">
                  <c:v>obiecałem komuś, że oddam głos na konkretny
projekt</c:v>
                </c:pt>
                <c:pt idx="2">
                  <c:v>bo kampania profrekwencyjna SBO 2021 zachęciła
mnie do oddania głosu</c:v>
                </c:pt>
                <c:pt idx="3">
                  <c:v>bo pozytywnie oceniam zasady tegorocznego SBO</c:v>
                </c:pt>
                <c:pt idx="4">
                  <c:v>bo SBO daje możliwość głosowania wszystkim
mieszkańcom miasta</c:v>
                </c:pt>
                <c:pt idx="5">
                  <c:v>bo Budżet Obywatelski to nowoczesna forma
zarządzania miastem</c:v>
                </c:pt>
                <c:pt idx="6">
                  <c:v>bo dzięki SBO budujemy lokalne społeczeństwo</c:v>
                </c:pt>
                <c:pt idx="7">
                  <c:v>bo zgadzam się z ideą demokracji
bezpośredniej, której przykładem jest budżet
partycypacyjny</c:v>
                </c:pt>
                <c:pt idx="8">
                  <c:v>bo szczecinianie mogą kształtować miasto,
proponując własne pomysły</c:v>
                </c:pt>
                <c:pt idx="9">
                  <c:v>bo SBO włącza mieszkańców do
współdecydowania o sposobie wydatkowania
pieniędzy publicznych z budżetu miasta</c:v>
                </c:pt>
              </c:strCache>
            </c:strRef>
          </c:cat>
          <c:val>
            <c:numRef>
              <c:f>Arkusz1!$E$2:$E$11</c:f>
              <c:numCache>
                <c:formatCode>0.00%</c:formatCode>
                <c:ptCount val="10"/>
                <c:pt idx="0">
                  <c:v>0.16009999999999999</c:v>
                </c:pt>
                <c:pt idx="1">
                  <c:v>0.1081</c:v>
                </c:pt>
                <c:pt idx="2">
                  <c:v>0.17</c:v>
                </c:pt>
                <c:pt idx="3">
                  <c:v>3.8300000000000001E-2</c:v>
                </c:pt>
                <c:pt idx="4">
                  <c:v>2.53E-2</c:v>
                </c:pt>
                <c:pt idx="5">
                  <c:v>1.8599999999999998E-2</c:v>
                </c:pt>
                <c:pt idx="6">
                  <c:v>2.3099999999999999E-2</c:v>
                </c:pt>
                <c:pt idx="7">
                  <c:v>7.9000000000000008E-3</c:v>
                </c:pt>
                <c:pt idx="8">
                  <c:v>8.6999999999999994E-3</c:v>
                </c:pt>
                <c:pt idx="9">
                  <c:v>7.3000000000000001E-3</c:v>
                </c:pt>
              </c:numCache>
            </c:numRef>
          </c:val>
          <c:extLst>
            <c:ext xmlns:c16="http://schemas.microsoft.com/office/drawing/2014/chart" uri="{C3380CC4-5D6E-409C-BE32-E72D297353CC}">
              <c16:uniqueId val="{00000003-A435-4606-B142-373249BED411}"/>
            </c:ext>
          </c:extLst>
        </c:ser>
        <c:ser>
          <c:idx val="4"/>
          <c:order val="4"/>
          <c:tx>
            <c:strRef>
              <c:f>Arkusz1!$F$1</c:f>
              <c:strCache>
                <c:ptCount val="1"/>
                <c:pt idx="0">
                  <c:v>zdecydowanie nie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bo głosowanie w SBO jest modne</c:v>
                </c:pt>
                <c:pt idx="1">
                  <c:v>obiecałem komuś, że oddam głos na konkretny
projekt</c:v>
                </c:pt>
                <c:pt idx="2">
                  <c:v>bo kampania profrekwencyjna SBO 2021 zachęciła
mnie do oddania głosu</c:v>
                </c:pt>
                <c:pt idx="3">
                  <c:v>bo pozytywnie oceniam zasady tegorocznego SBO</c:v>
                </c:pt>
                <c:pt idx="4">
                  <c:v>bo SBO daje możliwość głosowania wszystkim
mieszkańcom miasta</c:v>
                </c:pt>
                <c:pt idx="5">
                  <c:v>bo Budżet Obywatelski to nowoczesna forma
zarządzania miastem</c:v>
                </c:pt>
                <c:pt idx="6">
                  <c:v>bo dzięki SBO budujemy lokalne społeczeństwo</c:v>
                </c:pt>
                <c:pt idx="7">
                  <c:v>bo zgadzam się z ideą demokracji
bezpośredniej, której przykładem jest budżet
partycypacyjny</c:v>
                </c:pt>
                <c:pt idx="8">
                  <c:v>bo szczecinianie mogą kształtować miasto,
proponując własne pomysły</c:v>
                </c:pt>
                <c:pt idx="9">
                  <c:v>bo SBO włącza mieszkańców do
współdecydowania o sposobie wydatkowania
pieniędzy publicznych z budżetu miasta</c:v>
                </c:pt>
              </c:strCache>
            </c:strRef>
          </c:cat>
          <c:val>
            <c:numRef>
              <c:f>Arkusz1!$F$2:$F$11</c:f>
              <c:numCache>
                <c:formatCode>0.00%</c:formatCode>
                <c:ptCount val="10"/>
                <c:pt idx="0">
                  <c:v>0.2651</c:v>
                </c:pt>
                <c:pt idx="1">
                  <c:v>0.56850000000000001</c:v>
                </c:pt>
                <c:pt idx="2">
                  <c:v>0.15820000000000001</c:v>
                </c:pt>
                <c:pt idx="3">
                  <c:v>2.9600000000000001E-2</c:v>
                </c:pt>
                <c:pt idx="4">
                  <c:v>2.0299999999999999E-2</c:v>
                </c:pt>
                <c:pt idx="5">
                  <c:v>1.6899999999999998E-2</c:v>
                </c:pt>
                <c:pt idx="6">
                  <c:v>1.2699999999999999E-2</c:v>
                </c:pt>
                <c:pt idx="7">
                  <c:v>1.24E-2</c:v>
                </c:pt>
                <c:pt idx="8">
                  <c:v>7.6E-3</c:v>
                </c:pt>
                <c:pt idx="9">
                  <c:v>8.6999999999999994E-3</c:v>
                </c:pt>
              </c:numCache>
            </c:numRef>
          </c:val>
          <c:extLst>
            <c:ext xmlns:c16="http://schemas.microsoft.com/office/drawing/2014/chart" uri="{C3380CC4-5D6E-409C-BE32-E72D297353CC}">
              <c16:uniqueId val="{00000004-A435-4606-B142-373249BED411}"/>
            </c:ext>
          </c:extLst>
        </c:ser>
        <c:dLbls>
          <c:showLegendKey val="0"/>
          <c:showVal val="0"/>
          <c:showCatName val="0"/>
          <c:showSerName val="0"/>
          <c:showPercent val="0"/>
          <c:showBubbleSize val="0"/>
        </c:dLbls>
        <c:gapWidth val="150"/>
        <c:overlap val="100"/>
        <c:axId val="596116888"/>
        <c:axId val="596120496"/>
      </c:barChart>
      <c:catAx>
        <c:axId val="596116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crossAx val="596120496"/>
        <c:crosses val="autoZero"/>
        <c:auto val="1"/>
        <c:lblAlgn val="ctr"/>
        <c:lblOffset val="100"/>
        <c:noMultiLvlLbl val="0"/>
      </c:catAx>
      <c:valAx>
        <c:axId val="5961204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96116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SBO 2021</c:v>
                </c:pt>
              </c:strCache>
            </c:strRef>
          </c:tx>
          <c:spPr>
            <a:solidFill>
              <a:schemeClr val="accent2">
                <a:lumMod val="60000"/>
                <a:lumOff val="40000"/>
              </a:schemeClr>
            </a:solidFill>
            <a:ln>
              <a:noFill/>
            </a:ln>
            <a:effectLst/>
          </c:spPr>
          <c:invertIfNegative val="0"/>
          <c:dLbls>
            <c:dLbl>
              <c:idx val="3"/>
              <c:layout>
                <c:manualLayout>
                  <c:x val="1.3285024154589284E-2"/>
                  <c:y val="1.7220172201722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56-874B-9B35-9F8923FCF881}"/>
                </c:ext>
              </c:extLst>
            </c:dLbl>
            <c:dLbl>
              <c:idx val="4"/>
              <c:layout>
                <c:manualLayout>
                  <c:x val="1.8115942028985331E-2"/>
                  <c:y val="1.7220172201722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56-874B-9B35-9F8923FCF881}"/>
                </c:ext>
              </c:extLst>
            </c:dLbl>
            <c:dLbl>
              <c:idx val="5"/>
              <c:layout>
                <c:manualLayout>
                  <c:x val="2.7777777777777776E-2"/>
                  <c:y val="7.380073800737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56-874B-9B35-9F8923FCF881}"/>
                </c:ext>
              </c:extLst>
            </c:dLbl>
            <c:dLbl>
              <c:idx val="6"/>
              <c:layout>
                <c:manualLayout>
                  <c:x val="3.3816425120772771E-2"/>
                  <c:y val="1.9680196801968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56-874B-9B35-9F8923FCF881}"/>
                </c:ext>
              </c:extLst>
            </c:dLbl>
            <c:dLbl>
              <c:idx val="7"/>
              <c:layout>
                <c:manualLayout>
                  <c:x val="2.1739130434782785E-2"/>
                  <c:y val="9.8400984009840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56-874B-9B35-9F8923FCF881}"/>
                </c:ext>
              </c:extLst>
            </c:dLbl>
            <c:dLbl>
              <c:idx val="8"/>
              <c:layout>
                <c:manualLayout>
                  <c:x val="2.2946859903381644E-2"/>
                  <c:y val="1.2300123001230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56-874B-9B35-9F8923FCF881}"/>
                </c:ext>
              </c:extLst>
            </c:dLbl>
            <c:dLbl>
              <c:idx val="9"/>
              <c:layout>
                <c:manualLayout>
                  <c:x val="2.7777777777777599E-2"/>
                  <c:y val="1.2300123001230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56-874B-9B35-9F8923FCF88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bo głosowanie w SBO jest modne</c:v>
                </c:pt>
                <c:pt idx="1">
                  <c:v>obiecałem komuś, że oddam głos na konkretny
projekt</c:v>
                </c:pt>
                <c:pt idx="2">
                  <c:v>bo kampania profrekwencyjna SBO 2021 zachęciła
mnie do oddania głosu</c:v>
                </c:pt>
                <c:pt idx="3">
                  <c:v>bo pozytywnie oceniam zasady tegorocznego SBO</c:v>
                </c:pt>
                <c:pt idx="4">
                  <c:v>bo SBO daje możliwość głosowania wszystkim
mieszkańcom miasta</c:v>
                </c:pt>
                <c:pt idx="5">
                  <c:v>bo Budżet Obywatelski to nowoczesna forma
zarządzania miastem</c:v>
                </c:pt>
                <c:pt idx="6">
                  <c:v>bo dzięki SBO budujemy lokalne społeczeństwo</c:v>
                </c:pt>
                <c:pt idx="7">
                  <c:v>bo zgadzam się z ideą demokracji
bezpośredniej, której przykładem jest budżet
partycypacyjny</c:v>
                </c:pt>
                <c:pt idx="8">
                  <c:v>bo szczecinianie mogą kształtować miasto,
proponując własne pomysły</c:v>
                </c:pt>
                <c:pt idx="9">
                  <c:v>bo SBO włącza mieszkańców do
współdecydowania o sposobie wydatkowania
pieniędzy publicznych z budżetu miasta</c:v>
                </c:pt>
              </c:strCache>
            </c:strRef>
          </c:cat>
          <c:val>
            <c:numRef>
              <c:f>Arkusz1!$B$2:$B$11</c:f>
              <c:numCache>
                <c:formatCode>0.00</c:formatCode>
                <c:ptCount val="10"/>
                <c:pt idx="0">
                  <c:v>2.39</c:v>
                </c:pt>
                <c:pt idx="1">
                  <c:v>1.73</c:v>
                </c:pt>
                <c:pt idx="2">
                  <c:v>2.81</c:v>
                </c:pt>
                <c:pt idx="3">
                  <c:v>3.63</c:v>
                </c:pt>
                <c:pt idx="4">
                  <c:v>4.26</c:v>
                </c:pt>
                <c:pt idx="5">
                  <c:v>4.3899999999999997</c:v>
                </c:pt>
                <c:pt idx="6">
                  <c:v>4.4400000000000004</c:v>
                </c:pt>
                <c:pt idx="7">
                  <c:v>4.59</c:v>
                </c:pt>
                <c:pt idx="8">
                  <c:v>4.6500000000000004</c:v>
                </c:pt>
                <c:pt idx="9">
                  <c:v>4.7300000000000004</c:v>
                </c:pt>
              </c:numCache>
            </c:numRef>
          </c:val>
          <c:extLst>
            <c:ext xmlns:c16="http://schemas.microsoft.com/office/drawing/2014/chart" uri="{C3380CC4-5D6E-409C-BE32-E72D297353CC}">
              <c16:uniqueId val="{00000000-4607-4F68-97D3-3D4C06CABAE1}"/>
            </c:ext>
          </c:extLst>
        </c:ser>
        <c:ser>
          <c:idx val="1"/>
          <c:order val="1"/>
          <c:tx>
            <c:strRef>
              <c:f>Arkusz1!$C$1</c:f>
              <c:strCache>
                <c:ptCount val="1"/>
                <c:pt idx="0">
                  <c:v>SBO 2022</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bo głosowanie w SBO jest modne</c:v>
                </c:pt>
                <c:pt idx="1">
                  <c:v>obiecałem komuś, że oddam głos na konkretny
projekt</c:v>
                </c:pt>
                <c:pt idx="2">
                  <c:v>bo kampania profrekwencyjna SBO 2021 zachęciła
mnie do oddania głosu</c:v>
                </c:pt>
                <c:pt idx="3">
                  <c:v>bo pozytywnie oceniam zasady tegorocznego SBO</c:v>
                </c:pt>
                <c:pt idx="4">
                  <c:v>bo SBO daje możliwość głosowania wszystkim
mieszkańcom miasta</c:v>
                </c:pt>
                <c:pt idx="5">
                  <c:v>bo Budżet Obywatelski to nowoczesna forma
zarządzania miastem</c:v>
                </c:pt>
                <c:pt idx="6">
                  <c:v>bo dzięki SBO budujemy lokalne społeczeństwo</c:v>
                </c:pt>
                <c:pt idx="7">
                  <c:v>bo zgadzam się z ideą demokracji
bezpośredniej, której przykładem jest budżet
partycypacyjny</c:v>
                </c:pt>
                <c:pt idx="8">
                  <c:v>bo szczecinianie mogą kształtować miasto,
proponując własne pomysły</c:v>
                </c:pt>
                <c:pt idx="9">
                  <c:v>bo SBO włącza mieszkańców do
współdecydowania o sposobie wydatkowania
pieniędzy publicznych z budżetu miasta</c:v>
                </c:pt>
              </c:strCache>
            </c:strRef>
          </c:cat>
          <c:val>
            <c:numRef>
              <c:f>Arkusz1!$C$2:$C$11</c:f>
              <c:numCache>
                <c:formatCode>0.00</c:formatCode>
                <c:ptCount val="10"/>
                <c:pt idx="0">
                  <c:v>2.68</c:v>
                </c:pt>
                <c:pt idx="1">
                  <c:v>2.08</c:v>
                </c:pt>
                <c:pt idx="2">
                  <c:v>3.08</c:v>
                </c:pt>
                <c:pt idx="3">
                  <c:v>3.78</c:v>
                </c:pt>
                <c:pt idx="4">
                  <c:v>4.34</c:v>
                </c:pt>
                <c:pt idx="5">
                  <c:v>4.38</c:v>
                </c:pt>
                <c:pt idx="6">
                  <c:v>4.42</c:v>
                </c:pt>
                <c:pt idx="7">
                  <c:v>4.5</c:v>
                </c:pt>
                <c:pt idx="8">
                  <c:v>4.5999999999999996</c:v>
                </c:pt>
                <c:pt idx="9">
                  <c:v>4.63</c:v>
                </c:pt>
              </c:numCache>
            </c:numRef>
          </c:val>
          <c:extLst>
            <c:ext xmlns:c16="http://schemas.microsoft.com/office/drawing/2014/chart" uri="{C3380CC4-5D6E-409C-BE32-E72D297353CC}">
              <c16:uniqueId val="{00000001-4607-4F68-97D3-3D4C06CABAE1}"/>
            </c:ext>
          </c:extLst>
        </c:ser>
        <c:dLbls>
          <c:showLegendKey val="0"/>
          <c:showVal val="0"/>
          <c:showCatName val="0"/>
          <c:showSerName val="0"/>
          <c:showPercent val="0"/>
          <c:showBubbleSize val="0"/>
        </c:dLbls>
        <c:gapWidth val="182"/>
        <c:axId val="521961896"/>
        <c:axId val="521962224"/>
      </c:barChart>
      <c:catAx>
        <c:axId val="521961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l-PL"/>
          </a:p>
        </c:txPr>
        <c:crossAx val="521962224"/>
        <c:crosses val="autoZero"/>
        <c:auto val="1"/>
        <c:lblAlgn val="ctr"/>
        <c:lblOffset val="100"/>
        <c:noMultiLvlLbl val="0"/>
      </c:catAx>
      <c:valAx>
        <c:axId val="52196222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21961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SBO 2022</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Składałem/am własny projekt.</c:v>
                </c:pt>
                <c:pt idx="1">
                  <c:v>Byłem/am zaangażowany/a w przygotowywanie
wniosku w ramach SBO</c:v>
                </c:pt>
                <c:pt idx="2">
                  <c:v>Uczestniczyłem/am w spotkaniach promocyjnych</c:v>
                </c:pt>
                <c:pt idx="3">
                  <c:v>Byłem/am zaangażowany/a w promowanie inicjatywy
SBO</c:v>
                </c:pt>
                <c:pt idx="4">
                  <c:v>Byłem/am zaangażowany/a w promowanie
konkretnego projektu</c:v>
                </c:pt>
                <c:pt idx="5">
                  <c:v>Tłumaczyłem innym zasady głosowania SBO.</c:v>
                </c:pt>
                <c:pt idx="6">
                  <c:v>Nie robiłem/am żadnej z tych rzeczy.</c:v>
                </c:pt>
              </c:strCache>
            </c:strRef>
          </c:cat>
          <c:val>
            <c:numRef>
              <c:f>Arkusz1!$B$2:$B$8</c:f>
              <c:numCache>
                <c:formatCode>0%</c:formatCode>
                <c:ptCount val="7"/>
                <c:pt idx="0">
                  <c:v>1.01E-2</c:v>
                </c:pt>
                <c:pt idx="1">
                  <c:v>1.2699999999999999E-2</c:v>
                </c:pt>
                <c:pt idx="2">
                  <c:v>1.41E-2</c:v>
                </c:pt>
                <c:pt idx="3">
                  <c:v>3.7699999999999997E-2</c:v>
                </c:pt>
                <c:pt idx="4">
                  <c:v>4.8099999999999997E-2</c:v>
                </c:pt>
                <c:pt idx="5">
                  <c:v>7.9899999999999999E-2</c:v>
                </c:pt>
                <c:pt idx="6">
                  <c:v>0.7974</c:v>
                </c:pt>
              </c:numCache>
            </c:numRef>
          </c:val>
          <c:extLst>
            <c:ext xmlns:c16="http://schemas.microsoft.com/office/drawing/2014/chart" uri="{C3380CC4-5D6E-409C-BE32-E72D297353CC}">
              <c16:uniqueId val="{00000000-5CE5-4C91-8D88-5B2B026313D4}"/>
            </c:ext>
          </c:extLst>
        </c:ser>
        <c:ser>
          <c:idx val="1"/>
          <c:order val="1"/>
          <c:tx>
            <c:strRef>
              <c:f>Arkusz1!$C$1</c:f>
              <c:strCache>
                <c:ptCount val="1"/>
                <c:pt idx="0">
                  <c:v>SBO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Składałem/am własny projekt.</c:v>
                </c:pt>
                <c:pt idx="1">
                  <c:v>Byłem/am zaangażowany/a w przygotowywanie
wniosku w ramach SBO</c:v>
                </c:pt>
                <c:pt idx="2">
                  <c:v>Uczestniczyłem/am w spotkaniach promocyjnych</c:v>
                </c:pt>
                <c:pt idx="3">
                  <c:v>Byłem/am zaangażowany/a w promowanie inicjatywy
SBO</c:v>
                </c:pt>
                <c:pt idx="4">
                  <c:v>Byłem/am zaangażowany/a w promowanie
konkretnego projektu</c:v>
                </c:pt>
                <c:pt idx="5">
                  <c:v>Tłumaczyłem innym zasady głosowania SBO.</c:v>
                </c:pt>
                <c:pt idx="6">
                  <c:v>Nie robiłem/am żadnej z tych rzeczy.</c:v>
                </c:pt>
              </c:strCache>
            </c:strRef>
          </c:cat>
          <c:val>
            <c:numRef>
              <c:f>Arkusz1!$C$2:$C$8</c:f>
              <c:numCache>
                <c:formatCode>0%</c:formatCode>
                <c:ptCount val="7"/>
                <c:pt idx="0">
                  <c:v>1.0670731707317071E-2</c:v>
                </c:pt>
                <c:pt idx="1">
                  <c:v>1.2195121951219509E-2</c:v>
                </c:pt>
                <c:pt idx="2">
                  <c:v>1.371951219512195E-2</c:v>
                </c:pt>
                <c:pt idx="3">
                  <c:v>4.573170731707317E-2</c:v>
                </c:pt>
                <c:pt idx="4">
                  <c:v>5.6402439024390252E-2</c:v>
                </c:pt>
                <c:pt idx="5">
                  <c:v>0.1371951219512195</c:v>
                </c:pt>
                <c:pt idx="6">
                  <c:v>0.72</c:v>
                </c:pt>
              </c:numCache>
            </c:numRef>
          </c:val>
          <c:extLst>
            <c:ext xmlns:c16="http://schemas.microsoft.com/office/drawing/2014/chart" uri="{C3380CC4-5D6E-409C-BE32-E72D297353CC}">
              <c16:uniqueId val="{00000001-5CE5-4C91-8D88-5B2B026313D4}"/>
            </c:ext>
          </c:extLst>
        </c:ser>
        <c:ser>
          <c:idx val="2"/>
          <c:order val="2"/>
          <c:tx>
            <c:strRef>
              <c:f>Arkusz1!$D$1</c:f>
              <c:strCache>
                <c:ptCount val="1"/>
                <c:pt idx="0">
                  <c:v>SBO 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Składałem/am własny projekt.</c:v>
                </c:pt>
                <c:pt idx="1">
                  <c:v>Byłem/am zaangażowany/a w przygotowywanie
wniosku w ramach SBO</c:v>
                </c:pt>
                <c:pt idx="2">
                  <c:v>Uczestniczyłem/am w spotkaniach promocyjnych</c:v>
                </c:pt>
                <c:pt idx="3">
                  <c:v>Byłem/am zaangażowany/a w promowanie inicjatywy
SBO</c:v>
                </c:pt>
                <c:pt idx="4">
                  <c:v>Byłem/am zaangażowany/a w promowanie
konkretnego projektu</c:v>
                </c:pt>
                <c:pt idx="5">
                  <c:v>Tłumaczyłem innym zasady głosowania SBO.</c:v>
                </c:pt>
                <c:pt idx="6">
                  <c:v>Nie robiłem/am żadnej z tych rzeczy.</c:v>
                </c:pt>
              </c:strCache>
            </c:strRef>
          </c:cat>
          <c:val>
            <c:numRef>
              <c:f>Arkusz1!$D$2:$D$8</c:f>
              <c:numCache>
                <c:formatCode>0%</c:formatCode>
                <c:ptCount val="7"/>
                <c:pt idx="0">
                  <c:v>1.0999999999999999E-2</c:v>
                </c:pt>
                <c:pt idx="1">
                  <c:v>1.2E-2</c:v>
                </c:pt>
                <c:pt idx="2">
                  <c:v>1.6E-2</c:v>
                </c:pt>
                <c:pt idx="3">
                  <c:v>9.2999999999999999E-2</c:v>
                </c:pt>
                <c:pt idx="4">
                  <c:v>3.5000000000000003E-2</c:v>
                </c:pt>
                <c:pt idx="6">
                  <c:v>0.86199999999999999</c:v>
                </c:pt>
              </c:numCache>
            </c:numRef>
          </c:val>
          <c:extLst>
            <c:ext xmlns:c16="http://schemas.microsoft.com/office/drawing/2014/chart" uri="{C3380CC4-5D6E-409C-BE32-E72D297353CC}">
              <c16:uniqueId val="{00000002-5CE5-4C91-8D88-5B2B026313D4}"/>
            </c:ext>
          </c:extLst>
        </c:ser>
        <c:dLbls>
          <c:showLegendKey val="0"/>
          <c:showVal val="0"/>
          <c:showCatName val="0"/>
          <c:showSerName val="0"/>
          <c:showPercent val="0"/>
          <c:showBubbleSize val="0"/>
        </c:dLbls>
        <c:gapWidth val="182"/>
        <c:axId val="596112624"/>
        <c:axId val="596113936"/>
      </c:barChart>
      <c:catAx>
        <c:axId val="596112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crossAx val="596113936"/>
        <c:crosses val="autoZero"/>
        <c:auto val="1"/>
        <c:lblAlgn val="ctr"/>
        <c:lblOffset val="100"/>
        <c:noMultiLvlLbl val="0"/>
      </c:catAx>
      <c:valAx>
        <c:axId val="5961139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9611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SBO 2022</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Nie miałem/am pomysłu na projekt</c:v>
                </c:pt>
                <c:pt idx="1">
                  <c:v>Nie byłem/am tym w ogóle zainteresowany/a</c:v>
                </c:pt>
                <c:pt idx="2">
                  <c:v>Nie miałem/am czasu, żeby napisać projekt</c:v>
                </c:pt>
                <c:pt idx="3">
                  <c:v>Nie wiedziałem/am, że w ogóle mogę złożyć projekt lub jak go złożyć</c:v>
                </c:pt>
              </c:strCache>
            </c:strRef>
          </c:cat>
          <c:val>
            <c:numRef>
              <c:f>Arkusz1!$B$2:$B$5</c:f>
              <c:numCache>
                <c:formatCode>0%</c:formatCode>
                <c:ptCount val="4"/>
                <c:pt idx="0">
                  <c:v>0.3886</c:v>
                </c:pt>
                <c:pt idx="1">
                  <c:v>0.29220000000000002</c:v>
                </c:pt>
                <c:pt idx="2">
                  <c:v>0.21379999999999999</c:v>
                </c:pt>
                <c:pt idx="3">
                  <c:v>0.1077</c:v>
                </c:pt>
              </c:numCache>
            </c:numRef>
          </c:val>
          <c:extLst>
            <c:ext xmlns:c16="http://schemas.microsoft.com/office/drawing/2014/chart" uri="{C3380CC4-5D6E-409C-BE32-E72D297353CC}">
              <c16:uniqueId val="{00000000-3052-4C28-AE30-EE9C857D333B}"/>
            </c:ext>
          </c:extLst>
        </c:ser>
        <c:ser>
          <c:idx val="1"/>
          <c:order val="1"/>
          <c:tx>
            <c:strRef>
              <c:f>Arkusz1!$C$1</c:f>
              <c:strCache>
                <c:ptCount val="1"/>
                <c:pt idx="0">
                  <c:v>SBO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Nie miałem/am pomysłu na projekt</c:v>
                </c:pt>
                <c:pt idx="1">
                  <c:v>Nie byłem/am tym w ogóle zainteresowany/a</c:v>
                </c:pt>
                <c:pt idx="2">
                  <c:v>Nie miałem/am czasu, żeby napisać projekt</c:v>
                </c:pt>
                <c:pt idx="3">
                  <c:v>Nie wiedziałem/am, że w ogóle mogę złożyć projekt lub jak go złożyć</c:v>
                </c:pt>
              </c:strCache>
            </c:strRef>
          </c:cat>
          <c:val>
            <c:numRef>
              <c:f>Arkusz1!$C$2:$C$5</c:f>
              <c:numCache>
                <c:formatCode>0%</c:formatCode>
                <c:ptCount val="4"/>
                <c:pt idx="0">
                  <c:v>0.38775510204081631</c:v>
                </c:pt>
                <c:pt idx="1">
                  <c:v>0.32653061224489788</c:v>
                </c:pt>
                <c:pt idx="2">
                  <c:v>0.26844583987441129</c:v>
                </c:pt>
                <c:pt idx="3">
                  <c:v>0.19152276295133436</c:v>
                </c:pt>
              </c:numCache>
            </c:numRef>
          </c:val>
          <c:extLst>
            <c:ext xmlns:c16="http://schemas.microsoft.com/office/drawing/2014/chart" uri="{C3380CC4-5D6E-409C-BE32-E72D297353CC}">
              <c16:uniqueId val="{00000001-3052-4C28-AE30-EE9C857D333B}"/>
            </c:ext>
          </c:extLst>
        </c:ser>
        <c:ser>
          <c:idx val="2"/>
          <c:order val="2"/>
          <c:tx>
            <c:strRef>
              <c:f>Arkusz1!$D$1</c:f>
              <c:strCache>
                <c:ptCount val="1"/>
                <c:pt idx="0">
                  <c:v>SBO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Nie miałem/am pomysłu na projekt</c:v>
                </c:pt>
                <c:pt idx="1">
                  <c:v>Nie byłem/am tym w ogóle zainteresowany/a</c:v>
                </c:pt>
                <c:pt idx="2">
                  <c:v>Nie miałem/am czasu, żeby napisać projekt</c:v>
                </c:pt>
                <c:pt idx="3">
                  <c:v>Nie wiedziałem/am, że w ogóle mogę złożyć projekt lub jak go złożyć</c:v>
                </c:pt>
              </c:strCache>
            </c:strRef>
          </c:cat>
          <c:val>
            <c:numRef>
              <c:f>Arkusz1!$D$2:$D$5</c:f>
              <c:numCache>
                <c:formatCode>0%</c:formatCode>
                <c:ptCount val="4"/>
                <c:pt idx="0">
                  <c:v>0.36</c:v>
                </c:pt>
                <c:pt idx="1">
                  <c:v>0.25</c:v>
                </c:pt>
                <c:pt idx="2">
                  <c:v>0.25</c:v>
                </c:pt>
                <c:pt idx="3">
                  <c:v>0.26</c:v>
                </c:pt>
              </c:numCache>
            </c:numRef>
          </c:val>
          <c:extLst>
            <c:ext xmlns:c16="http://schemas.microsoft.com/office/drawing/2014/chart" uri="{C3380CC4-5D6E-409C-BE32-E72D297353CC}">
              <c16:uniqueId val="{00000002-3052-4C28-AE30-EE9C857D333B}"/>
            </c:ext>
          </c:extLst>
        </c:ser>
        <c:ser>
          <c:idx val="3"/>
          <c:order val="3"/>
          <c:tx>
            <c:strRef>
              <c:f>Arkusz1!$E$1</c:f>
              <c:strCache>
                <c:ptCount val="1"/>
                <c:pt idx="0">
                  <c:v>SBO 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Nie miałem/am pomysłu na projekt</c:v>
                </c:pt>
                <c:pt idx="1">
                  <c:v>Nie byłem/am tym w ogóle zainteresowany/a</c:v>
                </c:pt>
                <c:pt idx="2">
                  <c:v>Nie miałem/am czasu, żeby napisać projekt</c:v>
                </c:pt>
                <c:pt idx="3">
                  <c:v>Nie wiedziałem/am, że w ogóle mogę złożyć projekt lub jak go złożyć</c:v>
                </c:pt>
              </c:strCache>
            </c:strRef>
          </c:cat>
          <c:val>
            <c:numRef>
              <c:f>Arkusz1!$E$2:$E$5</c:f>
              <c:numCache>
                <c:formatCode>0%</c:formatCode>
                <c:ptCount val="4"/>
                <c:pt idx="0">
                  <c:v>0.29399999999999998</c:v>
                </c:pt>
                <c:pt idx="1">
                  <c:v>0.29899999999999999</c:v>
                </c:pt>
                <c:pt idx="2">
                  <c:v>0.22600000000000001</c:v>
                </c:pt>
                <c:pt idx="3">
                  <c:v>0.185</c:v>
                </c:pt>
              </c:numCache>
            </c:numRef>
          </c:val>
          <c:extLst>
            <c:ext xmlns:c16="http://schemas.microsoft.com/office/drawing/2014/chart" uri="{C3380CC4-5D6E-409C-BE32-E72D297353CC}">
              <c16:uniqueId val="{00000003-3052-4C28-AE30-EE9C857D333B}"/>
            </c:ext>
          </c:extLst>
        </c:ser>
        <c:dLbls>
          <c:showLegendKey val="0"/>
          <c:showVal val="0"/>
          <c:showCatName val="0"/>
          <c:showSerName val="0"/>
          <c:showPercent val="0"/>
          <c:showBubbleSize val="0"/>
        </c:dLbls>
        <c:gapWidth val="182"/>
        <c:axId val="594713040"/>
        <c:axId val="594707792"/>
      </c:barChart>
      <c:catAx>
        <c:axId val="594713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crossAx val="594707792"/>
        <c:crosses val="autoZero"/>
        <c:auto val="1"/>
        <c:lblAlgn val="ctr"/>
        <c:lblOffset val="100"/>
        <c:noMultiLvlLbl val="0"/>
      </c:catAx>
      <c:valAx>
        <c:axId val="594707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9471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SBO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bardzo trudne</c:v>
                </c:pt>
                <c:pt idx="1">
                  <c:v>raczej trudne</c:v>
                </c:pt>
                <c:pt idx="2">
                  <c:v>raczej łatwe</c:v>
                </c:pt>
                <c:pt idx="3">
                  <c:v>bardzo łatwe</c:v>
                </c:pt>
              </c:strCache>
            </c:strRef>
          </c:cat>
          <c:val>
            <c:numRef>
              <c:f>Arkusz1!$B$2:$B$5</c:f>
              <c:numCache>
                <c:formatCode>0%</c:formatCode>
                <c:ptCount val="4"/>
                <c:pt idx="1">
                  <c:v>0.01</c:v>
                </c:pt>
                <c:pt idx="2">
                  <c:v>0.23899999999999999</c:v>
                </c:pt>
                <c:pt idx="3">
                  <c:v>0.748</c:v>
                </c:pt>
              </c:numCache>
            </c:numRef>
          </c:val>
          <c:extLst>
            <c:ext xmlns:c16="http://schemas.microsoft.com/office/drawing/2014/chart" uri="{C3380CC4-5D6E-409C-BE32-E72D297353CC}">
              <c16:uniqueId val="{00000000-2E6B-45CF-9090-397F428F7AAE}"/>
            </c:ext>
          </c:extLst>
        </c:ser>
        <c:ser>
          <c:idx val="1"/>
          <c:order val="1"/>
          <c:tx>
            <c:strRef>
              <c:f>Arkusz1!$C$1</c:f>
              <c:strCache>
                <c:ptCount val="1"/>
                <c:pt idx="0">
                  <c:v>SBO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bardzo trudne</c:v>
                </c:pt>
                <c:pt idx="1">
                  <c:v>raczej trudne</c:v>
                </c:pt>
                <c:pt idx="2">
                  <c:v>raczej łatwe</c:v>
                </c:pt>
                <c:pt idx="3">
                  <c:v>bardzo łatwe</c:v>
                </c:pt>
              </c:strCache>
            </c:strRef>
          </c:cat>
          <c:val>
            <c:numRef>
              <c:f>Arkusz1!$C$2:$C$5</c:f>
              <c:numCache>
                <c:formatCode>0%</c:formatCode>
                <c:ptCount val="4"/>
                <c:pt idx="0">
                  <c:v>0.01</c:v>
                </c:pt>
                <c:pt idx="1">
                  <c:v>0.06</c:v>
                </c:pt>
                <c:pt idx="2">
                  <c:v>0.34</c:v>
                </c:pt>
                <c:pt idx="3">
                  <c:v>0.59</c:v>
                </c:pt>
              </c:numCache>
            </c:numRef>
          </c:val>
          <c:extLst>
            <c:ext xmlns:c16="http://schemas.microsoft.com/office/drawing/2014/chart" uri="{C3380CC4-5D6E-409C-BE32-E72D297353CC}">
              <c16:uniqueId val="{00000001-2E6B-45CF-9090-397F428F7AAE}"/>
            </c:ext>
          </c:extLst>
        </c:ser>
        <c:ser>
          <c:idx val="2"/>
          <c:order val="2"/>
          <c:tx>
            <c:strRef>
              <c:f>Arkusz1!$D$1</c:f>
              <c:strCache>
                <c:ptCount val="1"/>
                <c:pt idx="0">
                  <c:v>SBO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bardzo trudne</c:v>
                </c:pt>
                <c:pt idx="1">
                  <c:v>raczej trudne</c:v>
                </c:pt>
                <c:pt idx="2">
                  <c:v>raczej łatwe</c:v>
                </c:pt>
                <c:pt idx="3">
                  <c:v>bardzo łatwe</c:v>
                </c:pt>
              </c:strCache>
            </c:strRef>
          </c:cat>
          <c:val>
            <c:numRef>
              <c:f>Arkusz1!$D$2:$D$5</c:f>
              <c:numCache>
                <c:formatCode>0%</c:formatCode>
                <c:ptCount val="4"/>
                <c:pt idx="0">
                  <c:v>1.676829268292683E-2</c:v>
                </c:pt>
                <c:pt idx="1">
                  <c:v>8.9939024390243899E-2</c:v>
                </c:pt>
                <c:pt idx="2">
                  <c:v>0.38719512195121952</c:v>
                </c:pt>
                <c:pt idx="3">
                  <c:v>0.50609756097560976</c:v>
                </c:pt>
              </c:numCache>
            </c:numRef>
          </c:val>
          <c:extLst>
            <c:ext xmlns:c16="http://schemas.microsoft.com/office/drawing/2014/chart" uri="{C3380CC4-5D6E-409C-BE32-E72D297353CC}">
              <c16:uniqueId val="{00000002-2E6B-45CF-9090-397F428F7AAE}"/>
            </c:ext>
          </c:extLst>
        </c:ser>
        <c:ser>
          <c:idx val="3"/>
          <c:order val="3"/>
          <c:tx>
            <c:strRef>
              <c:f>Arkusz1!$E$1</c:f>
              <c:strCache>
                <c:ptCount val="1"/>
                <c:pt idx="0">
                  <c:v>SBO 2022</c:v>
                </c:pt>
              </c:strCache>
            </c:strRef>
          </c:tx>
          <c:spPr>
            <a:solidFill>
              <a:srgbClr val="002060"/>
            </a:solidFill>
            <a:ln>
              <a:noFill/>
            </a:ln>
            <a:effectLst/>
          </c:spPr>
          <c:invertIfNegative val="0"/>
          <c:dLbls>
            <c:dLbl>
              <c:idx val="2"/>
              <c:layout>
                <c:manualLayout>
                  <c:x val="8.4541062801931476E-3"/>
                  <c:y val="1.5099086267499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E5-7C47-A9FE-56D39FB716F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bardzo trudne</c:v>
                </c:pt>
                <c:pt idx="1">
                  <c:v>raczej trudne</c:v>
                </c:pt>
                <c:pt idx="2">
                  <c:v>raczej łatwe</c:v>
                </c:pt>
                <c:pt idx="3">
                  <c:v>bardzo łatwe</c:v>
                </c:pt>
              </c:strCache>
            </c:strRef>
          </c:cat>
          <c:val>
            <c:numRef>
              <c:f>Arkusz1!$E$2:$E$5</c:f>
              <c:numCache>
                <c:formatCode>0%</c:formatCode>
                <c:ptCount val="4"/>
                <c:pt idx="0">
                  <c:v>1.04E-2</c:v>
                </c:pt>
                <c:pt idx="1">
                  <c:v>4.8399999999999999E-2</c:v>
                </c:pt>
                <c:pt idx="2">
                  <c:v>0.31469999999999998</c:v>
                </c:pt>
                <c:pt idx="3">
                  <c:v>0.62649999999999995</c:v>
                </c:pt>
              </c:numCache>
            </c:numRef>
          </c:val>
          <c:extLst>
            <c:ext xmlns:c16="http://schemas.microsoft.com/office/drawing/2014/chart" uri="{C3380CC4-5D6E-409C-BE32-E72D297353CC}">
              <c16:uniqueId val="{00000003-2E6B-45CF-9090-397F428F7AAE}"/>
            </c:ext>
          </c:extLst>
        </c:ser>
        <c:dLbls>
          <c:showLegendKey val="0"/>
          <c:showVal val="0"/>
          <c:showCatName val="0"/>
          <c:showSerName val="0"/>
          <c:showPercent val="0"/>
          <c:showBubbleSize val="0"/>
        </c:dLbls>
        <c:gapWidth val="219"/>
        <c:axId val="595573744"/>
        <c:axId val="595576040"/>
      </c:barChart>
      <c:catAx>
        <c:axId val="59557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l-PL"/>
          </a:p>
        </c:txPr>
        <c:crossAx val="595576040"/>
        <c:crosses val="autoZero"/>
        <c:auto val="1"/>
        <c:lblAlgn val="ctr"/>
        <c:lblOffset val="100"/>
        <c:noMultiLvlLbl val="0"/>
      </c:catAx>
      <c:valAx>
        <c:axId val="595576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9557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SBO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w żadnym, głosuję pierwszy raz</c:v>
                </c:pt>
                <c:pt idx="1">
                  <c:v>w ubiegłej edycji</c:v>
                </c:pt>
                <c:pt idx="2">
                  <c:v>dwa lata temu</c:v>
                </c:pt>
                <c:pt idx="3">
                  <c:v>trzy lata temu</c:v>
                </c:pt>
                <c:pt idx="4">
                  <c:v>cztery lata temu</c:v>
                </c:pt>
                <c:pt idx="5">
                  <c:v>pięć lat temu</c:v>
                </c:pt>
                <c:pt idx="6">
                  <c:v>nie pamiętam</c:v>
                </c:pt>
              </c:strCache>
            </c:strRef>
          </c:cat>
          <c:val>
            <c:numRef>
              <c:f>Arkusz1!$B$2:$B$8</c:f>
              <c:numCache>
                <c:formatCode>0%</c:formatCode>
                <c:ptCount val="7"/>
                <c:pt idx="0">
                  <c:v>0.22</c:v>
                </c:pt>
                <c:pt idx="1">
                  <c:v>0.49099999999999999</c:v>
                </c:pt>
                <c:pt idx="2">
                  <c:v>0.47</c:v>
                </c:pt>
                <c:pt idx="3">
                  <c:v>0.32200000000000001</c:v>
                </c:pt>
                <c:pt idx="4">
                  <c:v>0.182</c:v>
                </c:pt>
                <c:pt idx="5">
                  <c:v>0.13400000000000001</c:v>
                </c:pt>
                <c:pt idx="6">
                  <c:v>0.18</c:v>
                </c:pt>
              </c:numCache>
            </c:numRef>
          </c:val>
          <c:extLst>
            <c:ext xmlns:c16="http://schemas.microsoft.com/office/drawing/2014/chart" uri="{C3380CC4-5D6E-409C-BE32-E72D297353CC}">
              <c16:uniqueId val="{00000000-BA56-425E-B56B-3F8A4F7C7ACD}"/>
            </c:ext>
          </c:extLst>
        </c:ser>
        <c:ser>
          <c:idx val="1"/>
          <c:order val="1"/>
          <c:tx>
            <c:strRef>
              <c:f>Arkusz1!$C$1</c:f>
              <c:strCache>
                <c:ptCount val="1"/>
                <c:pt idx="0">
                  <c:v>SBO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w żadnym, głosuję pierwszy raz</c:v>
                </c:pt>
                <c:pt idx="1">
                  <c:v>w ubiegłej edycji</c:v>
                </c:pt>
                <c:pt idx="2">
                  <c:v>dwa lata temu</c:v>
                </c:pt>
                <c:pt idx="3">
                  <c:v>trzy lata temu</c:v>
                </c:pt>
                <c:pt idx="4">
                  <c:v>cztery lata temu</c:v>
                </c:pt>
                <c:pt idx="5">
                  <c:v>pięć lat temu</c:v>
                </c:pt>
                <c:pt idx="6">
                  <c:v>nie pamiętam</c:v>
                </c:pt>
              </c:strCache>
            </c:strRef>
          </c:cat>
          <c:val>
            <c:numRef>
              <c:f>Arkusz1!$C$2:$C$8</c:f>
              <c:numCache>
                <c:formatCode>0%</c:formatCode>
                <c:ptCount val="7"/>
                <c:pt idx="0">
                  <c:v>0.18140243902439021</c:v>
                </c:pt>
                <c:pt idx="1">
                  <c:v>0.60213414634146345</c:v>
                </c:pt>
                <c:pt idx="2">
                  <c:v>0.51981707317073167</c:v>
                </c:pt>
                <c:pt idx="3">
                  <c:v>0.35060975609756101</c:v>
                </c:pt>
                <c:pt idx="4">
                  <c:v>0.21951219512195119</c:v>
                </c:pt>
                <c:pt idx="5">
                  <c:v>0.1524390243902439</c:v>
                </c:pt>
                <c:pt idx="6">
                  <c:v>0.17378048780487801</c:v>
                </c:pt>
              </c:numCache>
            </c:numRef>
          </c:val>
          <c:extLst>
            <c:ext xmlns:c16="http://schemas.microsoft.com/office/drawing/2014/chart" uri="{C3380CC4-5D6E-409C-BE32-E72D297353CC}">
              <c16:uniqueId val="{00000001-BA56-425E-B56B-3F8A4F7C7ACD}"/>
            </c:ext>
          </c:extLst>
        </c:ser>
        <c:ser>
          <c:idx val="2"/>
          <c:order val="2"/>
          <c:tx>
            <c:strRef>
              <c:f>Arkusz1!$D$1</c:f>
              <c:strCache>
                <c:ptCount val="1"/>
                <c:pt idx="0">
                  <c:v>SBO2022</c:v>
                </c:pt>
              </c:strCache>
            </c:strRef>
          </c:tx>
          <c:spPr>
            <a:solidFill>
              <a:srgbClr val="002060"/>
            </a:solidFill>
            <a:ln>
              <a:noFill/>
            </a:ln>
            <a:effectLst/>
          </c:spPr>
          <c:invertIfNegative val="0"/>
          <c:dLbls>
            <c:dLbl>
              <c:idx val="1"/>
              <c:layout>
                <c:manualLayout>
                  <c:x val="7.246376811594203E-3"/>
                  <c:y val="2.48370047119904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EB-D044-A328-F01FB2281A97}"/>
                </c:ext>
              </c:extLst>
            </c:dLbl>
            <c:dLbl>
              <c:idx val="4"/>
              <c:layout>
                <c:manualLayout>
                  <c:x val="6.0386473429950805E-3"/>
                  <c:y val="-4.96740094239809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EB-D044-A328-F01FB2281A9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w żadnym, głosuję pierwszy raz</c:v>
                </c:pt>
                <c:pt idx="1">
                  <c:v>w ubiegłej edycji</c:v>
                </c:pt>
                <c:pt idx="2">
                  <c:v>dwa lata temu</c:v>
                </c:pt>
                <c:pt idx="3">
                  <c:v>trzy lata temu</c:v>
                </c:pt>
                <c:pt idx="4">
                  <c:v>cztery lata temu</c:v>
                </c:pt>
                <c:pt idx="5">
                  <c:v>pięć lat temu</c:v>
                </c:pt>
                <c:pt idx="6">
                  <c:v>nie pamiętam</c:v>
                </c:pt>
              </c:strCache>
            </c:strRef>
          </c:cat>
          <c:val>
            <c:numRef>
              <c:f>Arkusz1!$D$2:$D$8</c:f>
              <c:numCache>
                <c:formatCode>0%</c:formatCode>
                <c:ptCount val="7"/>
                <c:pt idx="0">
                  <c:v>0.1593</c:v>
                </c:pt>
                <c:pt idx="1">
                  <c:v>0.45450000000000002</c:v>
                </c:pt>
                <c:pt idx="2">
                  <c:v>0.37659999999999999</c:v>
                </c:pt>
                <c:pt idx="3">
                  <c:v>0.26179999999999998</c:v>
                </c:pt>
                <c:pt idx="4">
                  <c:v>0.1613</c:v>
                </c:pt>
                <c:pt idx="5">
                  <c:v>0.1067</c:v>
                </c:pt>
                <c:pt idx="6">
                  <c:v>0.38080000000000003</c:v>
                </c:pt>
              </c:numCache>
            </c:numRef>
          </c:val>
          <c:extLst>
            <c:ext xmlns:c16="http://schemas.microsoft.com/office/drawing/2014/chart" uri="{C3380CC4-5D6E-409C-BE32-E72D297353CC}">
              <c16:uniqueId val="{00000002-BA56-425E-B56B-3F8A4F7C7ACD}"/>
            </c:ext>
          </c:extLst>
        </c:ser>
        <c:dLbls>
          <c:showLegendKey val="0"/>
          <c:showVal val="0"/>
          <c:showCatName val="0"/>
          <c:showSerName val="0"/>
          <c:showPercent val="0"/>
          <c:showBubbleSize val="0"/>
        </c:dLbls>
        <c:gapWidth val="219"/>
        <c:overlap val="-27"/>
        <c:axId val="275295440"/>
        <c:axId val="275295768"/>
      </c:barChart>
      <c:catAx>
        <c:axId val="27529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l-PL"/>
          </a:p>
        </c:txPr>
        <c:crossAx val="275295768"/>
        <c:crosses val="autoZero"/>
        <c:auto val="1"/>
        <c:lblAlgn val="ctr"/>
        <c:lblOffset val="100"/>
        <c:noMultiLvlLbl val="0"/>
      </c:catAx>
      <c:valAx>
        <c:axId val="27529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27529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SBO 2022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Inna odpowiedź</c:v>
                </c:pt>
                <c:pt idx="1">
                  <c:v>Przedstawicielami Urzędu Miasta lub innych
instytucji miejskich</c:v>
                </c:pt>
                <c:pt idx="2">
                  <c:v>Radnymi miasta</c:v>
                </c:pt>
                <c:pt idx="3">
                  <c:v>Radnymi osiedli</c:v>
                </c:pt>
                <c:pt idx="4">
                  <c:v>Sąsiadami</c:v>
                </c:pt>
                <c:pt idx="5">
                  <c:v>Osobami składającymi projekty w SBO 2021</c:v>
                </c:pt>
                <c:pt idx="6">
                  <c:v>Nie rozmawiałem/am z nikim na ten temat</c:v>
                </c:pt>
                <c:pt idx="7">
                  <c:v>Znajomymi</c:v>
                </c:pt>
                <c:pt idx="8">
                  <c:v>Rodziną</c:v>
                </c:pt>
              </c:strCache>
            </c:strRef>
          </c:cat>
          <c:val>
            <c:numRef>
              <c:f>Arkusz1!$B$2:$B$10</c:f>
              <c:numCache>
                <c:formatCode>0%</c:formatCode>
                <c:ptCount val="9"/>
                <c:pt idx="0">
                  <c:v>1.01E-2</c:v>
                </c:pt>
                <c:pt idx="1">
                  <c:v>6.7999999999999996E-3</c:v>
                </c:pt>
                <c:pt idx="2">
                  <c:v>1.15E-2</c:v>
                </c:pt>
                <c:pt idx="3">
                  <c:v>3.7400000000000003E-2</c:v>
                </c:pt>
                <c:pt idx="4">
                  <c:v>9.9400000000000002E-2</c:v>
                </c:pt>
                <c:pt idx="5">
                  <c:v>5.2600000000000001E-2</c:v>
                </c:pt>
                <c:pt idx="6">
                  <c:v>0.28510000000000002</c:v>
                </c:pt>
                <c:pt idx="7">
                  <c:v>0.33750000000000002</c:v>
                </c:pt>
                <c:pt idx="8">
                  <c:v>0.55610000000000004</c:v>
                </c:pt>
              </c:numCache>
            </c:numRef>
          </c:val>
          <c:extLst>
            <c:ext xmlns:c16="http://schemas.microsoft.com/office/drawing/2014/chart" uri="{C3380CC4-5D6E-409C-BE32-E72D297353CC}">
              <c16:uniqueId val="{00000000-E1D7-499E-A1E1-074C3EF9EEBC}"/>
            </c:ext>
          </c:extLst>
        </c:ser>
        <c:ser>
          <c:idx val="1"/>
          <c:order val="1"/>
          <c:tx>
            <c:strRef>
              <c:f>Arkusz1!$C$1</c:f>
              <c:strCache>
                <c:ptCount val="1"/>
                <c:pt idx="0">
                  <c:v>SBO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Inna odpowiedź</c:v>
                </c:pt>
                <c:pt idx="1">
                  <c:v>Przedstawicielami Urzędu Miasta lub innych
instytucji miejskich</c:v>
                </c:pt>
                <c:pt idx="2">
                  <c:v>Radnymi miasta</c:v>
                </c:pt>
                <c:pt idx="3">
                  <c:v>Radnymi osiedli</c:v>
                </c:pt>
                <c:pt idx="4">
                  <c:v>Sąsiadami</c:v>
                </c:pt>
                <c:pt idx="5">
                  <c:v>Osobami składającymi projekty w SBO 2021</c:v>
                </c:pt>
                <c:pt idx="6">
                  <c:v>Nie rozmawiałem/am z nikim na ten temat</c:v>
                </c:pt>
                <c:pt idx="7">
                  <c:v>Znajomymi</c:v>
                </c:pt>
                <c:pt idx="8">
                  <c:v>Rodziną</c:v>
                </c:pt>
              </c:strCache>
            </c:strRef>
          </c:cat>
          <c:val>
            <c:numRef>
              <c:f>Arkusz1!$C$2:$C$10</c:f>
              <c:numCache>
                <c:formatCode>0%</c:formatCode>
                <c:ptCount val="9"/>
                <c:pt idx="0">
                  <c:v>1.2195121951219509E-2</c:v>
                </c:pt>
                <c:pt idx="1">
                  <c:v>1.8292682926829271E-2</c:v>
                </c:pt>
                <c:pt idx="2">
                  <c:v>2.1341463414634151E-2</c:v>
                </c:pt>
                <c:pt idx="3">
                  <c:v>3.201219512195122E-2</c:v>
                </c:pt>
                <c:pt idx="4">
                  <c:v>7.0121951219512202E-2</c:v>
                </c:pt>
                <c:pt idx="5">
                  <c:v>8.9939024390243899E-2</c:v>
                </c:pt>
                <c:pt idx="6">
                  <c:v>0.27591463414634149</c:v>
                </c:pt>
                <c:pt idx="7">
                  <c:v>0.40396341463414642</c:v>
                </c:pt>
                <c:pt idx="8">
                  <c:v>0.57012195121951215</c:v>
                </c:pt>
              </c:numCache>
            </c:numRef>
          </c:val>
          <c:extLst>
            <c:ext xmlns:c16="http://schemas.microsoft.com/office/drawing/2014/chart" uri="{C3380CC4-5D6E-409C-BE32-E72D297353CC}">
              <c16:uniqueId val="{00000001-E1D7-499E-A1E1-074C3EF9EEBC}"/>
            </c:ext>
          </c:extLst>
        </c:ser>
        <c:ser>
          <c:idx val="2"/>
          <c:order val="2"/>
          <c:tx>
            <c:strRef>
              <c:f>Arkusz1!$D$1</c:f>
              <c:strCache>
                <c:ptCount val="1"/>
                <c:pt idx="0">
                  <c:v>SBO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Inna odpowiedź</c:v>
                </c:pt>
                <c:pt idx="1">
                  <c:v>Przedstawicielami Urzędu Miasta lub innych
instytucji miejskich</c:v>
                </c:pt>
                <c:pt idx="2">
                  <c:v>Radnymi miasta</c:v>
                </c:pt>
                <c:pt idx="3">
                  <c:v>Radnymi osiedli</c:v>
                </c:pt>
                <c:pt idx="4">
                  <c:v>Sąsiadami</c:v>
                </c:pt>
                <c:pt idx="5">
                  <c:v>Osobami składającymi projekty w SBO 2021</c:v>
                </c:pt>
                <c:pt idx="6">
                  <c:v>Nie rozmawiałem/am z nikim na ten temat</c:v>
                </c:pt>
                <c:pt idx="7">
                  <c:v>Znajomymi</c:v>
                </c:pt>
                <c:pt idx="8">
                  <c:v>Rodziną</c:v>
                </c:pt>
              </c:strCache>
            </c:strRef>
          </c:cat>
          <c:val>
            <c:numRef>
              <c:f>Arkusz1!$D$2:$D$10</c:f>
              <c:numCache>
                <c:formatCode>0%</c:formatCode>
                <c:ptCount val="9"/>
                <c:pt idx="0">
                  <c:v>0.02</c:v>
                </c:pt>
                <c:pt idx="1">
                  <c:v>0.03</c:v>
                </c:pt>
                <c:pt idx="2">
                  <c:v>0.04</c:v>
                </c:pt>
                <c:pt idx="3">
                  <c:v>0.04</c:v>
                </c:pt>
                <c:pt idx="4">
                  <c:v>0.11</c:v>
                </c:pt>
                <c:pt idx="5">
                  <c:v>7.0000000000000007E-2</c:v>
                </c:pt>
                <c:pt idx="6">
                  <c:v>0.2</c:v>
                </c:pt>
                <c:pt idx="7">
                  <c:v>0.5</c:v>
                </c:pt>
                <c:pt idx="8">
                  <c:v>0.63</c:v>
                </c:pt>
              </c:numCache>
            </c:numRef>
          </c:val>
          <c:extLst>
            <c:ext xmlns:c16="http://schemas.microsoft.com/office/drawing/2014/chart" uri="{C3380CC4-5D6E-409C-BE32-E72D297353CC}">
              <c16:uniqueId val="{00000002-E1D7-499E-A1E1-074C3EF9EEBC}"/>
            </c:ext>
          </c:extLst>
        </c:ser>
        <c:dLbls>
          <c:showLegendKey val="0"/>
          <c:showVal val="0"/>
          <c:showCatName val="0"/>
          <c:showSerName val="0"/>
          <c:showPercent val="0"/>
          <c:showBubbleSize val="0"/>
        </c:dLbls>
        <c:gapWidth val="182"/>
        <c:axId val="645810800"/>
        <c:axId val="645808176"/>
      </c:barChart>
      <c:catAx>
        <c:axId val="64581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crossAx val="645808176"/>
        <c:crosses val="autoZero"/>
        <c:auto val="1"/>
        <c:lblAlgn val="ctr"/>
        <c:lblOffset val="100"/>
        <c:noMultiLvlLbl val="0"/>
      </c:catAx>
      <c:valAx>
        <c:axId val="6458081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4581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1-F1B2-4739-B6F3-38BEC0E7B6BA}"/>
              </c:ext>
            </c:extLst>
          </c:dPt>
          <c:dPt>
            <c:idx val="1"/>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3-F1B2-4739-B6F3-38BEC0E7B6BA}"/>
              </c:ext>
            </c:extLst>
          </c:dPt>
          <c:dPt>
            <c:idx val="2"/>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5-F1B2-4739-B6F3-38BEC0E7B6BA}"/>
              </c:ext>
            </c:extLst>
          </c:dPt>
          <c:dPt>
            <c:idx val="3"/>
            <c:bubble3D val="0"/>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extLst>
              <c:ext xmlns:c16="http://schemas.microsoft.com/office/drawing/2014/chart" uri="{C3380CC4-5D6E-409C-BE32-E72D297353CC}">
                <c16:uniqueId val="{00000007-F1B2-4739-B6F3-38BEC0E7B6BA}"/>
              </c:ext>
            </c:extLst>
          </c:dPt>
          <c:dLbls>
            <c:dLbl>
              <c:idx val="0"/>
              <c:layout>
                <c:manualLayout>
                  <c:x val="7.9490954523777357E-2"/>
                  <c:y val="-6.800768332782973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517912548656892"/>
                      <c:h val="0.26083037612029153"/>
                    </c:manualLayout>
                  </c15:layout>
                </c:ext>
                <c:ext xmlns:c16="http://schemas.microsoft.com/office/drawing/2014/chart" uri="{C3380CC4-5D6E-409C-BE32-E72D297353CC}">
                  <c16:uniqueId val="{00000001-F1B2-4739-B6F3-38BEC0E7B6BA}"/>
                </c:ext>
              </c:extLst>
            </c:dLbl>
            <c:dLbl>
              <c:idx val="1"/>
              <c:layout>
                <c:manualLayout>
                  <c:x val="8.6790159680646226E-2"/>
                  <c:y val="5.23050180544548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1B2-4739-B6F3-38BEC0E7B6BA}"/>
                </c:ext>
              </c:extLst>
            </c:dLbl>
            <c:dLbl>
              <c:idx val="2"/>
              <c:layout>
                <c:manualLayout>
                  <c:x val="-8.9033902012248464E-2"/>
                  <c:y val="-2.31481481481481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1B2-4739-B6F3-38BEC0E7B6BA}"/>
                </c:ext>
              </c:extLst>
            </c:dLbl>
            <c:dLbl>
              <c:idx val="3"/>
              <c:layout>
                <c:manualLayout>
                  <c:x val="-5.2898075240594925E-3"/>
                  <c:y val="-9.262977544473607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716316710411198"/>
                      <c:h val="0.35645669291338583"/>
                    </c:manualLayout>
                  </c15:layout>
                </c:ext>
                <c:ext xmlns:c16="http://schemas.microsoft.com/office/drawing/2014/chart" uri="{C3380CC4-5D6E-409C-BE32-E72D297353CC}">
                  <c16:uniqueId val="{00000007-F1B2-4739-B6F3-38BEC0E7B6B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pl-PL"/>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'[002_Analizy SBO 2022.xlsx]praca'!$A$1:$A$4</c:f>
              <c:strCache>
                <c:ptCount val="4"/>
                <c:pt idx="0">
                  <c:v>uczę się/ studiuję</c:v>
                </c:pt>
                <c:pt idx="1">
                  <c:v>emeryt(tka)</c:v>
                </c:pt>
                <c:pt idx="2">
                  <c:v>pracuję/ odbywam staż</c:v>
                </c:pt>
                <c:pt idx="3">
                  <c:v>własna firma/ samozatrudnienie</c:v>
                </c:pt>
              </c:strCache>
            </c:strRef>
          </c:cat>
          <c:val>
            <c:numRef>
              <c:f>'[002_Analizy SBO 2022.xlsx]praca'!$B$1:$B$4</c:f>
              <c:numCache>
                <c:formatCode>0.00%</c:formatCode>
                <c:ptCount val="4"/>
                <c:pt idx="0">
                  <c:v>6.0606060606060608E-2</c:v>
                </c:pt>
                <c:pt idx="1">
                  <c:v>6.0606060606060608E-2</c:v>
                </c:pt>
                <c:pt idx="2">
                  <c:v>0.72727272727272729</c:v>
                </c:pt>
                <c:pt idx="3">
                  <c:v>0.15151515151515149</c:v>
                </c:pt>
              </c:numCache>
            </c:numRef>
          </c:val>
          <c:extLst>
            <c:ext xmlns:c16="http://schemas.microsoft.com/office/drawing/2014/chart" uri="{C3380CC4-5D6E-409C-BE32-E72D297353CC}">
              <c16:uniqueId val="{00000008-F1B2-4739-B6F3-38BEC0E7B6BA}"/>
            </c:ext>
          </c:extLst>
        </c:ser>
        <c:dLbls>
          <c:showLegendKey val="0"/>
          <c:showVal val="0"/>
          <c:showCatName val="0"/>
          <c:showSerName val="0"/>
          <c:showPercent val="0"/>
          <c:showBubbleSize val="0"/>
          <c:showLeaderLines val="0"/>
        </c:dLbls>
        <c:firstSliceAng val="96"/>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SBO 2022</c:v>
                </c:pt>
              </c:strCache>
            </c:strRef>
          </c:tx>
          <c:spPr>
            <a:solidFill>
              <a:srgbClr val="002060"/>
            </a:solidFill>
            <a:ln>
              <a:noFill/>
            </a:ln>
            <a:effectLst/>
          </c:spPr>
          <c:invertIfNegative val="0"/>
          <c:dLbls>
            <c:dLbl>
              <c:idx val="2"/>
              <c:layout>
                <c:manualLayout>
                  <c:x val="1.2077294685989453E-3"/>
                  <c:y val="1.4760150460557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F4-F14D-BFA4-2CDA584C4AFB}"/>
                </c:ext>
              </c:extLst>
            </c:dLbl>
            <c:dLbl>
              <c:idx val="5"/>
              <c:layout>
                <c:manualLayout>
                  <c:x val="1.0869565217391261E-2"/>
                  <c:y val="2.4600250767595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F4-F14D-BFA4-2CDA584C4AFB}"/>
                </c:ext>
              </c:extLst>
            </c:dLbl>
            <c:dLbl>
              <c:idx val="7"/>
              <c:layout>
                <c:manualLayout>
                  <c:x val="7.246376811594203E-3"/>
                  <c:y val="7.38007523027868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F4-F14D-BFA4-2CDA584C4AF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Mniej niż 5 minut</c:v>
                </c:pt>
                <c:pt idx="1">
                  <c:v>5-15 minut</c:v>
                </c:pt>
                <c:pt idx="2">
                  <c:v>16-30 minut</c:v>
                </c:pt>
                <c:pt idx="3">
                  <c:v>31-60 minut</c:v>
                </c:pt>
                <c:pt idx="4">
                  <c:v>ponad 1 godzina, ale mniej niż 2 godziny</c:v>
                </c:pt>
                <c:pt idx="5">
                  <c:v>powyżej 2 godzin, ale mniej niż 6 godzin</c:v>
                </c:pt>
                <c:pt idx="6">
                  <c:v>Więcej niż 6 godzin</c:v>
                </c:pt>
                <c:pt idx="7">
                  <c:v>Trudno powiedzieć</c:v>
                </c:pt>
              </c:strCache>
            </c:strRef>
          </c:cat>
          <c:val>
            <c:numRef>
              <c:f>Arkusz1!$B$2:$B$9</c:f>
              <c:numCache>
                <c:formatCode>0%</c:formatCode>
                <c:ptCount val="8"/>
                <c:pt idx="0">
                  <c:v>0.22939999999999999</c:v>
                </c:pt>
                <c:pt idx="1">
                  <c:v>0.45929999999999999</c:v>
                </c:pt>
                <c:pt idx="2">
                  <c:v>0.1731</c:v>
                </c:pt>
                <c:pt idx="3">
                  <c:v>6.3299999999999995E-2</c:v>
                </c:pt>
                <c:pt idx="4">
                  <c:v>2.4799999999999999E-2</c:v>
                </c:pt>
                <c:pt idx="5">
                  <c:v>6.7999999999999996E-3</c:v>
                </c:pt>
                <c:pt idx="6">
                  <c:v>5.8999999999999999E-3</c:v>
                </c:pt>
                <c:pt idx="7">
                  <c:v>3.7400000000000003E-2</c:v>
                </c:pt>
              </c:numCache>
            </c:numRef>
          </c:val>
          <c:extLst>
            <c:ext xmlns:c16="http://schemas.microsoft.com/office/drawing/2014/chart" uri="{C3380CC4-5D6E-409C-BE32-E72D297353CC}">
              <c16:uniqueId val="{00000000-FDD8-4CD1-9D11-6EDDE4D9CB20}"/>
            </c:ext>
          </c:extLst>
        </c:ser>
        <c:ser>
          <c:idx val="1"/>
          <c:order val="1"/>
          <c:tx>
            <c:strRef>
              <c:f>Arkusz1!$C$1</c:f>
              <c:strCache>
                <c:ptCount val="1"/>
                <c:pt idx="0">
                  <c:v>SBO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Mniej niż 5 minut</c:v>
                </c:pt>
                <c:pt idx="1">
                  <c:v>5-15 minut</c:v>
                </c:pt>
                <c:pt idx="2">
                  <c:v>16-30 minut</c:v>
                </c:pt>
                <c:pt idx="3">
                  <c:v>31-60 minut</c:v>
                </c:pt>
                <c:pt idx="4">
                  <c:v>ponad 1 godzina, ale mniej niż 2 godziny</c:v>
                </c:pt>
                <c:pt idx="5">
                  <c:v>powyżej 2 godzin, ale mniej niż 6 godzin</c:v>
                </c:pt>
                <c:pt idx="6">
                  <c:v>Więcej niż 6 godzin</c:v>
                </c:pt>
                <c:pt idx="7">
                  <c:v>Trudno powiedzieć</c:v>
                </c:pt>
              </c:strCache>
            </c:strRef>
          </c:cat>
          <c:val>
            <c:numRef>
              <c:f>Arkusz1!$C$2:$C$9</c:f>
              <c:numCache>
                <c:formatCode>0%</c:formatCode>
                <c:ptCount val="8"/>
                <c:pt idx="0">
                  <c:v>0.1143292682926829</c:v>
                </c:pt>
                <c:pt idx="1">
                  <c:v>0.41463414634146339</c:v>
                </c:pt>
                <c:pt idx="2">
                  <c:v>0.23323170731707321</c:v>
                </c:pt>
                <c:pt idx="3">
                  <c:v>0.13109756097560979</c:v>
                </c:pt>
                <c:pt idx="4">
                  <c:v>4.725609756097561E-2</c:v>
                </c:pt>
                <c:pt idx="5">
                  <c:v>2.1341463414634151E-2</c:v>
                </c:pt>
                <c:pt idx="6">
                  <c:v>9.1463414634146336E-3</c:v>
                </c:pt>
                <c:pt idx="7">
                  <c:v>2.8963414634146339E-2</c:v>
                </c:pt>
              </c:numCache>
            </c:numRef>
          </c:val>
          <c:extLst>
            <c:ext xmlns:c16="http://schemas.microsoft.com/office/drawing/2014/chart" uri="{C3380CC4-5D6E-409C-BE32-E72D297353CC}">
              <c16:uniqueId val="{00000001-FDD8-4CD1-9D11-6EDDE4D9CB20}"/>
            </c:ext>
          </c:extLst>
        </c:ser>
        <c:ser>
          <c:idx val="2"/>
          <c:order val="2"/>
          <c:tx>
            <c:strRef>
              <c:f>Arkusz1!$D$1</c:f>
              <c:strCache>
                <c:ptCount val="1"/>
                <c:pt idx="0">
                  <c:v>SBO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Mniej niż 5 minut</c:v>
                </c:pt>
                <c:pt idx="1">
                  <c:v>5-15 minut</c:v>
                </c:pt>
                <c:pt idx="2">
                  <c:v>16-30 minut</c:v>
                </c:pt>
                <c:pt idx="3">
                  <c:v>31-60 minut</c:v>
                </c:pt>
                <c:pt idx="4">
                  <c:v>ponad 1 godzina, ale mniej niż 2 godziny</c:v>
                </c:pt>
                <c:pt idx="5">
                  <c:v>powyżej 2 godzin, ale mniej niż 6 godzin</c:v>
                </c:pt>
                <c:pt idx="6">
                  <c:v>Więcej niż 6 godzin</c:v>
                </c:pt>
                <c:pt idx="7">
                  <c:v>Trudno powiedzieć</c:v>
                </c:pt>
              </c:strCache>
            </c:strRef>
          </c:cat>
          <c:val>
            <c:numRef>
              <c:f>Arkusz1!$D$2:$D$9</c:f>
              <c:numCache>
                <c:formatCode>0%</c:formatCode>
                <c:ptCount val="8"/>
                <c:pt idx="0">
                  <c:v>0.1</c:v>
                </c:pt>
                <c:pt idx="1">
                  <c:v>0.35</c:v>
                </c:pt>
                <c:pt idx="2">
                  <c:v>0.3</c:v>
                </c:pt>
                <c:pt idx="3">
                  <c:v>0.17</c:v>
                </c:pt>
                <c:pt idx="4">
                  <c:v>7.0000000000000007E-2</c:v>
                </c:pt>
                <c:pt idx="5">
                  <c:v>0.01</c:v>
                </c:pt>
                <c:pt idx="6">
                  <c:v>0</c:v>
                </c:pt>
                <c:pt idx="7">
                  <c:v>0.01</c:v>
                </c:pt>
              </c:numCache>
            </c:numRef>
          </c:val>
          <c:extLst>
            <c:ext xmlns:c16="http://schemas.microsoft.com/office/drawing/2014/chart" uri="{C3380CC4-5D6E-409C-BE32-E72D297353CC}">
              <c16:uniqueId val="{00000002-FDD8-4CD1-9D11-6EDDE4D9CB20}"/>
            </c:ext>
          </c:extLst>
        </c:ser>
        <c:dLbls>
          <c:showLegendKey val="0"/>
          <c:showVal val="0"/>
          <c:showCatName val="0"/>
          <c:showSerName val="0"/>
          <c:showPercent val="0"/>
          <c:showBubbleSize val="0"/>
        </c:dLbls>
        <c:gapWidth val="182"/>
        <c:axId val="562350784"/>
        <c:axId val="562353080"/>
      </c:barChart>
      <c:catAx>
        <c:axId val="562350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crossAx val="562353080"/>
        <c:crosses val="autoZero"/>
        <c:auto val="1"/>
        <c:lblAlgn val="ctr"/>
        <c:lblOffset val="100"/>
        <c:noMultiLvlLbl val="0"/>
      </c:catAx>
      <c:valAx>
        <c:axId val="562353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6235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100" i="1"/>
              <a:t>co dało Pani/Panu głosowanie: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bar"/>
        <c:grouping val="clustered"/>
        <c:varyColors val="0"/>
        <c:ser>
          <c:idx val="0"/>
          <c:order val="0"/>
          <c:tx>
            <c:strRef>
              <c:f>Arkusz1!$B$1</c:f>
              <c:strCache>
                <c:ptCount val="1"/>
                <c:pt idx="0">
                  <c:v>SBO 2021</c:v>
                </c:pt>
              </c:strCache>
            </c:strRef>
          </c:tx>
          <c:spPr>
            <a:solidFill>
              <a:srgbClr val="002060"/>
            </a:solidFill>
            <a:ln>
              <a:noFill/>
            </a:ln>
            <a:effectLst/>
          </c:spPr>
          <c:invertIfNegative val="0"/>
          <c:dLbls>
            <c:dLbl>
              <c:idx val="5"/>
              <c:layout>
                <c:manualLayout>
                  <c:x val="1.4492753623188406E-2"/>
                  <c:y val="2.47601337671100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E1-C846-B370-45775895ADB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Poznałem/am innych mieszkańców</c:v>
                </c:pt>
                <c:pt idx="1">
                  <c:v>Poznałem/am radnych osiedla lub miasta</c:v>
                </c:pt>
                <c:pt idx="2">
                  <c:v>Lepiej rozumiem kompetencje samorządu</c:v>
                </c:pt>
                <c:pt idx="3">
                  <c:v>Mam lepsze zdanie na temat pracy Urzędu Miasta</c:v>
                </c:pt>
                <c:pt idx="4">
                  <c:v>Lepiej rozumiem mechanizmy zarządzania miastem</c:v>
                </c:pt>
                <c:pt idx="5">
                  <c:v>Częściej rozmawiam z rodziną i znajomymi o
sprawach osiedla/miasta</c:v>
                </c:pt>
                <c:pt idx="6">
                  <c:v>Lepiej rozumiem potrzeby mieszkańców mojego
osiedla</c:v>
                </c:pt>
                <c:pt idx="7">
                  <c:v>Zacząłem/am bardziej interesować się sprawami
mojego osiedla/miasta</c:v>
                </c:pt>
                <c:pt idx="8">
                  <c:v>Czuję się bardziej odpowiedzialny/a za moje
osiedle/miasto</c:v>
                </c:pt>
                <c:pt idx="9">
                  <c:v>Poczułem/am, że mam wpływ na moje
osiedle/miasto</c:v>
                </c:pt>
              </c:strCache>
            </c:strRef>
          </c:cat>
          <c:val>
            <c:numRef>
              <c:f>Arkusz1!$B$2:$B$11</c:f>
              <c:numCache>
                <c:formatCode>0%</c:formatCode>
                <c:ptCount val="10"/>
                <c:pt idx="0">
                  <c:v>0.10213414634146339</c:v>
                </c:pt>
                <c:pt idx="1">
                  <c:v>0.1128048780487805</c:v>
                </c:pt>
                <c:pt idx="2">
                  <c:v>0.25914634146341459</c:v>
                </c:pt>
                <c:pt idx="3">
                  <c:v>0.27591463414634149</c:v>
                </c:pt>
                <c:pt idx="4">
                  <c:v>0.28201219512195119</c:v>
                </c:pt>
                <c:pt idx="5">
                  <c:v>0.37652439024390238</c:v>
                </c:pt>
                <c:pt idx="6">
                  <c:v>0.49390243902439018</c:v>
                </c:pt>
                <c:pt idx="7">
                  <c:v>0.58536585365853655</c:v>
                </c:pt>
                <c:pt idx="8">
                  <c:v>0.75</c:v>
                </c:pt>
                <c:pt idx="9">
                  <c:v>0.83689024390243905</c:v>
                </c:pt>
              </c:numCache>
            </c:numRef>
          </c:val>
          <c:extLst>
            <c:ext xmlns:c16="http://schemas.microsoft.com/office/drawing/2014/chart" uri="{C3380CC4-5D6E-409C-BE32-E72D297353CC}">
              <c16:uniqueId val="{00000000-EF58-4E84-8861-1482B5EDA56F}"/>
            </c:ext>
          </c:extLst>
        </c:ser>
        <c:ser>
          <c:idx val="1"/>
          <c:order val="1"/>
          <c:tx>
            <c:strRef>
              <c:f>Arkusz1!$C$1</c:f>
              <c:strCache>
                <c:ptCount val="1"/>
                <c:pt idx="0">
                  <c:v>SBO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Arkusz1!$A$2:$A$11</c:f>
              <c:strCache>
                <c:ptCount val="10"/>
                <c:pt idx="0">
                  <c:v>Poznałem/am innych mieszkańców</c:v>
                </c:pt>
                <c:pt idx="1">
                  <c:v>Poznałem/am radnych osiedla lub miasta</c:v>
                </c:pt>
                <c:pt idx="2">
                  <c:v>Lepiej rozumiem kompetencje samorządu</c:v>
                </c:pt>
                <c:pt idx="3">
                  <c:v>Mam lepsze zdanie na temat pracy Urzędu Miasta</c:v>
                </c:pt>
                <c:pt idx="4">
                  <c:v>Lepiej rozumiem mechanizmy zarządzania miastem</c:v>
                </c:pt>
                <c:pt idx="5">
                  <c:v>Częściej rozmawiam z rodziną i znajomymi o
sprawach osiedla/miasta</c:v>
                </c:pt>
                <c:pt idx="6">
                  <c:v>Lepiej rozumiem potrzeby mieszkańców mojego
osiedla</c:v>
                </c:pt>
                <c:pt idx="7">
                  <c:v>Zacząłem/am bardziej interesować się sprawami
mojego osiedla/miasta</c:v>
                </c:pt>
                <c:pt idx="8">
                  <c:v>Czuję się bardziej odpowiedzialny/a za moje
osiedle/miasto</c:v>
                </c:pt>
                <c:pt idx="9">
                  <c:v>Poczułem/am, że mam wpływ na moje
osiedle/miasto</c:v>
                </c:pt>
              </c:strCache>
            </c:strRef>
          </c:cat>
          <c:val>
            <c:numRef>
              <c:f>Arkusz1!$C$2:$C$11</c:f>
              <c:numCache>
                <c:formatCode>0%</c:formatCode>
                <c:ptCount val="10"/>
                <c:pt idx="0">
                  <c:v>0.1638</c:v>
                </c:pt>
                <c:pt idx="1">
                  <c:v>0.14949999999999999</c:v>
                </c:pt>
                <c:pt idx="2">
                  <c:v>0.2626</c:v>
                </c:pt>
                <c:pt idx="3">
                  <c:v>0.26290000000000002</c:v>
                </c:pt>
                <c:pt idx="4">
                  <c:v>0.41768292682926828</c:v>
                </c:pt>
                <c:pt idx="5">
                  <c:v>0.38529999999999998</c:v>
                </c:pt>
                <c:pt idx="6">
                  <c:v>0.2873</c:v>
                </c:pt>
                <c:pt idx="7">
                  <c:v>0.60009999999999997</c:v>
                </c:pt>
                <c:pt idx="8">
                  <c:v>0.73070000000000002</c:v>
                </c:pt>
                <c:pt idx="9">
                  <c:v>0.79990000000000006</c:v>
                </c:pt>
              </c:numCache>
            </c:numRef>
          </c:val>
          <c:extLst>
            <c:ext xmlns:c16="http://schemas.microsoft.com/office/drawing/2014/chart" uri="{C3380CC4-5D6E-409C-BE32-E72D297353CC}">
              <c16:uniqueId val="{00000001-EF58-4E84-8861-1482B5EDA56F}"/>
            </c:ext>
          </c:extLst>
        </c:ser>
        <c:dLbls>
          <c:showLegendKey val="0"/>
          <c:showVal val="0"/>
          <c:showCatName val="0"/>
          <c:showSerName val="0"/>
          <c:showPercent val="0"/>
          <c:showBubbleSize val="0"/>
        </c:dLbls>
        <c:gapWidth val="150"/>
        <c:axId val="595568496"/>
        <c:axId val="595566528"/>
      </c:barChart>
      <c:catAx>
        <c:axId val="595568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595566528"/>
        <c:crosses val="autoZero"/>
        <c:auto val="1"/>
        <c:lblAlgn val="ctr"/>
        <c:lblOffset val="100"/>
        <c:noMultiLvlLbl val="0"/>
      </c:catAx>
      <c:valAx>
        <c:axId val="59556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59556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SBO 2021</c:v>
                </c:pt>
              </c:strCache>
            </c:strRef>
          </c:tx>
          <c:spPr>
            <a:solidFill>
              <a:srgbClr val="F869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zdecydowanie będę uczestniczyć w kolejnych
edycjach SBO</c:v>
                </c:pt>
                <c:pt idx="1">
                  <c:v>raczej tak</c:v>
                </c:pt>
                <c:pt idx="2">
                  <c:v>raczej nie</c:v>
                </c:pt>
                <c:pt idx="3">
                  <c:v>zdecydowanie nie będę uczestniczyć w kolejnych
edycjach SBO</c:v>
                </c:pt>
                <c:pt idx="4">
                  <c:v>trudno powiedzieć</c:v>
                </c:pt>
              </c:strCache>
            </c:strRef>
          </c:cat>
          <c:val>
            <c:numRef>
              <c:f>Arkusz1!$B$2:$B$6</c:f>
              <c:numCache>
                <c:formatCode>0.0%</c:formatCode>
                <c:ptCount val="5"/>
                <c:pt idx="0">
                  <c:v>0.77439024390243905</c:v>
                </c:pt>
                <c:pt idx="1">
                  <c:v>0.20121951219512199</c:v>
                </c:pt>
                <c:pt idx="2">
                  <c:v>1.5243902439024391E-3</c:v>
                </c:pt>
                <c:pt idx="3">
                  <c:v>1.5243902439024391E-3</c:v>
                </c:pt>
                <c:pt idx="4">
                  <c:v>2.1341463414634151E-2</c:v>
                </c:pt>
              </c:numCache>
            </c:numRef>
          </c:val>
          <c:extLst>
            <c:ext xmlns:c16="http://schemas.microsoft.com/office/drawing/2014/chart" uri="{C3380CC4-5D6E-409C-BE32-E72D297353CC}">
              <c16:uniqueId val="{00000000-41AB-4932-8659-7613C9FDD307}"/>
            </c:ext>
          </c:extLst>
        </c:ser>
        <c:ser>
          <c:idx val="1"/>
          <c:order val="1"/>
          <c:tx>
            <c:strRef>
              <c:f>Arkusz1!$C$1</c:f>
              <c:strCache>
                <c:ptCount val="1"/>
                <c:pt idx="0">
                  <c:v>SBO 2022</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zdecydowanie będę uczestniczyć w kolejnych
edycjach SBO</c:v>
                </c:pt>
                <c:pt idx="1">
                  <c:v>raczej tak</c:v>
                </c:pt>
                <c:pt idx="2">
                  <c:v>raczej nie</c:v>
                </c:pt>
                <c:pt idx="3">
                  <c:v>zdecydowanie nie będę uczestniczyć w kolejnych
edycjach SBO</c:v>
                </c:pt>
                <c:pt idx="4">
                  <c:v>trudno powiedzieć</c:v>
                </c:pt>
              </c:strCache>
            </c:strRef>
          </c:cat>
          <c:val>
            <c:numRef>
              <c:f>Arkusz1!$C$2:$C$6</c:f>
              <c:numCache>
                <c:formatCode>0.0%</c:formatCode>
                <c:ptCount val="5"/>
                <c:pt idx="0">
                  <c:v>0.6673</c:v>
                </c:pt>
                <c:pt idx="1">
                  <c:v>0.27950000000000003</c:v>
                </c:pt>
                <c:pt idx="2">
                  <c:v>5.3E-3</c:v>
                </c:pt>
                <c:pt idx="3">
                  <c:v>1.6999999999999999E-3</c:v>
                </c:pt>
                <c:pt idx="4">
                  <c:v>4.6199999999999998E-2</c:v>
                </c:pt>
              </c:numCache>
            </c:numRef>
          </c:val>
          <c:extLst>
            <c:ext xmlns:c16="http://schemas.microsoft.com/office/drawing/2014/chart" uri="{C3380CC4-5D6E-409C-BE32-E72D297353CC}">
              <c16:uniqueId val="{00000001-41AB-4932-8659-7613C9FDD307}"/>
            </c:ext>
          </c:extLst>
        </c:ser>
        <c:dLbls>
          <c:showLegendKey val="0"/>
          <c:showVal val="0"/>
          <c:showCatName val="0"/>
          <c:showSerName val="0"/>
          <c:showPercent val="0"/>
          <c:showBubbleSize val="0"/>
        </c:dLbls>
        <c:gapWidth val="219"/>
        <c:overlap val="-27"/>
        <c:axId val="723950240"/>
        <c:axId val="723950568"/>
      </c:barChart>
      <c:catAx>
        <c:axId val="72395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pl-PL"/>
          </a:p>
        </c:txPr>
        <c:crossAx val="723950568"/>
        <c:crosses val="autoZero"/>
        <c:auto val="1"/>
        <c:lblAlgn val="ctr"/>
        <c:lblOffset val="100"/>
        <c:noMultiLvlLbl val="0"/>
      </c:catAx>
      <c:valAx>
        <c:axId val="7239505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2395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Arkusz1!$B$1</c:f>
              <c:strCache>
                <c:ptCount val="1"/>
                <c:pt idx="0">
                  <c:v>zdecydowanie się zgadzam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Przestrzeganie zasad SBO ogranicza kreatywność
projektów</c:v>
                </c:pt>
                <c:pt idx="1">
                  <c:v>W SBO wygrywają projekty dobrze nazwane,
niekoniecznie dobrze opracowane merytorycznie</c:v>
                </c:pt>
                <c:pt idx="2">
                  <c:v>W SBO wygrywają projekty instytucji lub
organizacji o dużej liczbie członków</c:v>
                </c:pt>
                <c:pt idx="3">
                  <c:v>Autorzy uczą się pisać projekty i w kolejnych
edycjach ich propozycje stają się coraz lepsze</c:v>
                </c:pt>
                <c:pt idx="4">
                  <c:v>W SBO wygrywają dobre pomysły, a nie dobrze
napisane projekty</c:v>
                </c:pt>
                <c:pt idx="5">
                  <c:v>W SBO mieszkańcy częściej głosują na
projekty innowacyjne</c:v>
                </c:pt>
                <c:pt idx="6">
                  <c:v>Projekty SBO powinny być zgodne z celami
strategicznymi miasta</c:v>
                </c:pt>
                <c:pt idx="7">
                  <c:v>Projekty SBO odpowiadają potrzebom mieszkańców</c:v>
                </c:pt>
              </c:strCache>
            </c:strRef>
          </c:cat>
          <c:val>
            <c:numRef>
              <c:f>Arkusz1!$B$2:$B$9</c:f>
              <c:numCache>
                <c:formatCode>0.00%</c:formatCode>
                <c:ptCount val="8"/>
                <c:pt idx="0">
                  <c:v>0.114</c:v>
                </c:pt>
                <c:pt idx="1">
                  <c:v>0.11</c:v>
                </c:pt>
                <c:pt idx="2">
                  <c:v>0.16919999999999999</c:v>
                </c:pt>
                <c:pt idx="3">
                  <c:v>0.18099999999999999</c:v>
                </c:pt>
                <c:pt idx="4">
                  <c:v>0.1804</c:v>
                </c:pt>
                <c:pt idx="5">
                  <c:v>0.18579999999999999</c:v>
                </c:pt>
                <c:pt idx="6">
                  <c:v>0.31640000000000001</c:v>
                </c:pt>
                <c:pt idx="7">
                  <c:v>0.4768</c:v>
                </c:pt>
              </c:numCache>
            </c:numRef>
          </c:val>
          <c:extLst>
            <c:ext xmlns:c16="http://schemas.microsoft.com/office/drawing/2014/chart" uri="{C3380CC4-5D6E-409C-BE32-E72D297353CC}">
              <c16:uniqueId val="{00000000-8098-44B3-827D-FEB6ABDFAB56}"/>
            </c:ext>
          </c:extLst>
        </c:ser>
        <c:ser>
          <c:idx val="1"/>
          <c:order val="1"/>
          <c:tx>
            <c:strRef>
              <c:f>Arkusz1!$C$1</c:f>
              <c:strCache>
                <c:ptCount val="1"/>
                <c:pt idx="0">
                  <c:v>raczej się zgadzam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Arkusz1!$A$2:$A$9</c:f>
              <c:strCache>
                <c:ptCount val="8"/>
                <c:pt idx="0">
                  <c:v>Przestrzeganie zasad SBO ogranicza kreatywność
projektów</c:v>
                </c:pt>
                <c:pt idx="1">
                  <c:v>W SBO wygrywają projekty dobrze nazwane,
niekoniecznie dobrze opracowane merytorycznie</c:v>
                </c:pt>
                <c:pt idx="2">
                  <c:v>W SBO wygrywają projekty instytucji lub
organizacji o dużej liczbie członków</c:v>
                </c:pt>
                <c:pt idx="3">
                  <c:v>Autorzy uczą się pisać projekty i w kolejnych
edycjach ich propozycje stają się coraz lepsze</c:v>
                </c:pt>
                <c:pt idx="4">
                  <c:v>W SBO wygrywają dobre pomysły, a nie dobrze
napisane projekty</c:v>
                </c:pt>
                <c:pt idx="5">
                  <c:v>W SBO mieszkańcy częściej głosują na
projekty innowacyjne</c:v>
                </c:pt>
                <c:pt idx="6">
                  <c:v>Projekty SBO powinny być zgodne z celami
strategicznymi miasta</c:v>
                </c:pt>
                <c:pt idx="7">
                  <c:v>Projekty SBO odpowiadają potrzebom mieszkańców</c:v>
                </c:pt>
              </c:strCache>
            </c:strRef>
          </c:cat>
          <c:val>
            <c:numRef>
              <c:f>Arkusz1!$C$2:$C$9</c:f>
              <c:numCache>
                <c:formatCode>0.00%</c:formatCode>
                <c:ptCount val="8"/>
                <c:pt idx="0">
                  <c:v>0.13139999999999999</c:v>
                </c:pt>
                <c:pt idx="1">
                  <c:v>0.19420000000000001</c:v>
                </c:pt>
                <c:pt idx="2">
                  <c:v>0.21190000000000001</c:v>
                </c:pt>
                <c:pt idx="3">
                  <c:v>0.35970000000000002</c:v>
                </c:pt>
                <c:pt idx="4">
                  <c:v>0.26879999999999998</c:v>
                </c:pt>
                <c:pt idx="5">
                  <c:v>0.2437</c:v>
                </c:pt>
                <c:pt idx="6">
                  <c:v>0.34</c:v>
                </c:pt>
                <c:pt idx="7">
                  <c:v>0.39319999999999999</c:v>
                </c:pt>
              </c:numCache>
            </c:numRef>
          </c:val>
          <c:extLst>
            <c:ext xmlns:c16="http://schemas.microsoft.com/office/drawing/2014/chart" uri="{C3380CC4-5D6E-409C-BE32-E72D297353CC}">
              <c16:uniqueId val="{00000001-8098-44B3-827D-FEB6ABDFAB56}"/>
            </c:ext>
          </c:extLst>
        </c:ser>
        <c:dLbls>
          <c:showLegendKey val="0"/>
          <c:showVal val="0"/>
          <c:showCatName val="0"/>
          <c:showSerName val="0"/>
          <c:showPercent val="0"/>
          <c:showBubbleSize val="0"/>
        </c:dLbls>
        <c:gapWidth val="150"/>
        <c:overlap val="100"/>
        <c:axId val="650670872"/>
        <c:axId val="650674480"/>
      </c:barChart>
      <c:catAx>
        <c:axId val="650670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crossAx val="650674480"/>
        <c:crosses val="autoZero"/>
        <c:auto val="1"/>
        <c:lblAlgn val="ctr"/>
        <c:lblOffset val="100"/>
        <c:noMultiLvlLbl val="0"/>
      </c:catAx>
      <c:valAx>
        <c:axId val="65067448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50670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SBO 2021</c:v>
                </c:pt>
              </c:strCache>
            </c:strRef>
          </c:tx>
          <c:spPr>
            <a:solidFill>
              <a:srgbClr val="F8698D"/>
            </a:solidFill>
            <a:ln w="19050">
              <a:solidFill>
                <a:schemeClr val="lt1"/>
              </a:solidFill>
            </a:ln>
            <a:effectLst/>
          </c:spPr>
          <c:invertIfNegative val="0"/>
          <c:dPt>
            <c:idx val="0"/>
            <c:invertIfNegative val="0"/>
            <c:bubble3D val="0"/>
            <c:spPr>
              <a:solidFill>
                <a:srgbClr val="F8698D"/>
              </a:solidFill>
              <a:ln w="19050">
                <a:solidFill>
                  <a:schemeClr val="lt1"/>
                </a:solidFill>
              </a:ln>
              <a:effectLst/>
            </c:spPr>
            <c:extLst>
              <c:ext xmlns:c16="http://schemas.microsoft.com/office/drawing/2014/chart" uri="{C3380CC4-5D6E-409C-BE32-E72D297353CC}">
                <c16:uniqueId val="{00000001-632D-4425-A6AE-2CD75AEBA791}"/>
              </c:ext>
            </c:extLst>
          </c:dPt>
          <c:dPt>
            <c:idx val="1"/>
            <c:invertIfNegative val="0"/>
            <c:bubble3D val="0"/>
            <c:spPr>
              <a:solidFill>
                <a:srgbClr val="F8698D"/>
              </a:solidFill>
              <a:ln w="19050">
                <a:solidFill>
                  <a:schemeClr val="lt1"/>
                </a:solidFill>
              </a:ln>
              <a:effectLst/>
            </c:spPr>
            <c:extLst>
              <c:ext xmlns:c16="http://schemas.microsoft.com/office/drawing/2014/chart" uri="{C3380CC4-5D6E-409C-BE32-E72D297353CC}">
                <c16:uniqueId val="{00000003-632D-4425-A6AE-2CD75AEBA791}"/>
              </c:ext>
            </c:extLst>
          </c:dPt>
          <c:dPt>
            <c:idx val="2"/>
            <c:invertIfNegative val="0"/>
            <c:bubble3D val="0"/>
            <c:spPr>
              <a:solidFill>
                <a:srgbClr val="F8698D"/>
              </a:solidFill>
              <a:ln w="19050">
                <a:solidFill>
                  <a:schemeClr val="lt1"/>
                </a:solidFill>
              </a:ln>
              <a:effectLst/>
            </c:spPr>
            <c:extLst>
              <c:ext xmlns:c16="http://schemas.microsoft.com/office/drawing/2014/chart" uri="{C3380CC4-5D6E-409C-BE32-E72D297353CC}">
                <c16:uniqueId val="{00000005-632D-4425-A6AE-2CD75AEBA79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tak</c:v>
                </c:pt>
                <c:pt idx="1">
                  <c:v>nie</c:v>
                </c:pt>
                <c:pt idx="2">
                  <c:v>trudno powiedzieć</c:v>
                </c:pt>
              </c:strCache>
            </c:strRef>
          </c:cat>
          <c:val>
            <c:numRef>
              <c:f>Arkusz1!$B$2:$B$4</c:f>
              <c:numCache>
                <c:formatCode>0.00%</c:formatCode>
                <c:ptCount val="3"/>
                <c:pt idx="0">
                  <c:v>0.1067073170731707</c:v>
                </c:pt>
                <c:pt idx="1">
                  <c:v>0.34451219512195119</c:v>
                </c:pt>
                <c:pt idx="2">
                  <c:v>0.54878048780487809</c:v>
                </c:pt>
              </c:numCache>
            </c:numRef>
          </c:val>
          <c:extLst>
            <c:ext xmlns:c16="http://schemas.microsoft.com/office/drawing/2014/chart" uri="{C3380CC4-5D6E-409C-BE32-E72D297353CC}">
              <c16:uniqueId val="{00000006-632D-4425-A6AE-2CD75AEBA791}"/>
            </c:ext>
          </c:extLst>
        </c:ser>
        <c:ser>
          <c:idx val="1"/>
          <c:order val="1"/>
          <c:tx>
            <c:strRef>
              <c:f>Arkusz1!$C$1</c:f>
              <c:strCache>
                <c:ptCount val="1"/>
                <c:pt idx="0">
                  <c:v>SBO 2022</c:v>
                </c:pt>
              </c:strCache>
            </c:strRef>
          </c:tx>
          <c:spPr>
            <a:solidFill>
              <a:srgbClr val="00206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tak</c:v>
                </c:pt>
                <c:pt idx="1">
                  <c:v>nie</c:v>
                </c:pt>
                <c:pt idx="2">
                  <c:v>trudno powiedzieć</c:v>
                </c:pt>
              </c:strCache>
            </c:strRef>
          </c:cat>
          <c:val>
            <c:numRef>
              <c:f>Arkusz1!$C$2:$C$4</c:f>
              <c:numCache>
                <c:formatCode>0.00%</c:formatCode>
                <c:ptCount val="3"/>
                <c:pt idx="0">
                  <c:v>7.85E-2</c:v>
                </c:pt>
                <c:pt idx="1">
                  <c:v>0.35489999999999999</c:v>
                </c:pt>
                <c:pt idx="2">
                  <c:v>0.56659999999999999</c:v>
                </c:pt>
              </c:numCache>
            </c:numRef>
          </c:val>
          <c:extLst>
            <c:ext xmlns:c16="http://schemas.microsoft.com/office/drawing/2014/chart" uri="{C3380CC4-5D6E-409C-BE32-E72D297353CC}">
              <c16:uniqueId val="{00000007-632D-4425-A6AE-2CD75AEBA791}"/>
            </c:ext>
          </c:extLst>
        </c:ser>
        <c:dLbls>
          <c:showLegendKey val="0"/>
          <c:showVal val="0"/>
          <c:showCatName val="0"/>
          <c:showSerName val="0"/>
          <c:showPercent val="0"/>
          <c:showBubbleSize val="0"/>
        </c:dLbls>
        <c:gapWidth val="100"/>
        <c:axId val="732517216"/>
        <c:axId val="723949584"/>
      </c:barChart>
      <c:catAx>
        <c:axId val="732517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crossAx val="723949584"/>
        <c:crosses val="autoZero"/>
        <c:auto val="1"/>
        <c:lblAlgn val="ctr"/>
        <c:lblOffset val="100"/>
        <c:noMultiLvlLbl val="0"/>
      </c:catAx>
      <c:valAx>
        <c:axId val="723949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3251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SBO 2021</c:v>
                </c:pt>
              </c:strCache>
            </c:strRef>
          </c:tx>
          <c:spPr>
            <a:solidFill>
              <a:schemeClr val="accent6">
                <a:lumMod val="50000"/>
              </a:schemeClr>
            </a:solidFill>
            <a:ln>
              <a:solidFill>
                <a:schemeClr val="accent6">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Arkusz1!$A$2:$A$22</c:f>
              <c:strCache>
                <c:ptCount val="21"/>
                <c:pt idx="0">
                  <c:v>Turzyn</c:v>
                </c:pt>
                <c:pt idx="1">
                  <c:v>Śródmieście Północ, Śródmieście Zachód</c:v>
                </c:pt>
                <c:pt idx="2">
                  <c:v>Niebuszewo</c:v>
                </c:pt>
                <c:pt idx="3">
                  <c:v>Pogodno, Łękno</c:v>
                </c:pt>
                <c:pt idx="4">
                  <c:v>Centrum</c:v>
                </c:pt>
                <c:pt idx="5">
                  <c:v>Pomorzany</c:v>
                </c:pt>
                <c:pt idx="6">
                  <c:v>Zawadzkiego-Klonowica</c:v>
                </c:pt>
                <c:pt idx="7">
                  <c:v>Niebuszewo-Bolinko</c:v>
                </c:pt>
                <c:pt idx="8">
                  <c:v>Osów, Głębokie-Pilchowo, Krzekowo – Bezrzecze</c:v>
                </c:pt>
                <c:pt idx="9">
                  <c:v>Żydowce – Klucz, Podjuchy, Zdroje</c:v>
                </c:pt>
                <c:pt idx="10">
                  <c:v>Świerczewo</c:v>
                </c:pt>
                <c:pt idx="11">
                  <c:v>Dąbie</c:v>
                </c:pt>
                <c:pt idx="12">
                  <c:v>Bukowe-Klęskowo</c:v>
                </c:pt>
                <c:pt idx="13">
                  <c:v>Gumieńce</c:v>
                </c:pt>
                <c:pt idx="14">
                  <c:v>Słoneczne, Majowe</c:v>
                </c:pt>
                <c:pt idx="15">
                  <c:v>Arkońskie-Niemierzyn</c:v>
                </c:pt>
                <c:pt idx="16">
                  <c:v>Stare Miasto, Nowe Miasto, Międzyodrze – Wyspa Pucka</c:v>
                </c:pt>
                <c:pt idx="17">
                  <c:v>Żelechowa</c:v>
                </c:pt>
                <c:pt idx="18">
                  <c:v>Płonia – Śmierdnica – Jezierzyce, Kijewo, Wielgowo – Sławociesze – Zdunowo, Załom – Kasztanowe</c:v>
                </c:pt>
                <c:pt idx="19">
                  <c:v>Drzetowo-Grabowo</c:v>
                </c:pt>
                <c:pt idx="20">
                  <c:v>Bukowo, Warszewo</c:v>
                </c:pt>
              </c:strCache>
            </c:strRef>
          </c:cat>
          <c:val>
            <c:numRef>
              <c:f>Arkusz1!$B$2:$B$22</c:f>
              <c:numCache>
                <c:formatCode>0.0%</c:formatCode>
                <c:ptCount val="21"/>
                <c:pt idx="0">
                  <c:v>2.9619112895329484E-2</c:v>
                </c:pt>
                <c:pt idx="1">
                  <c:v>6.7022864775673763E-2</c:v>
                </c:pt>
                <c:pt idx="2">
                  <c:v>8.8492520138089753E-2</c:v>
                </c:pt>
                <c:pt idx="3">
                  <c:v>9.4758879053880335E-2</c:v>
                </c:pt>
                <c:pt idx="4">
                  <c:v>0.12066449657649568</c:v>
                </c:pt>
                <c:pt idx="5">
                  <c:v>0.12421360643745429</c:v>
                </c:pt>
                <c:pt idx="6">
                  <c:v>0.13479204944045431</c:v>
                </c:pt>
                <c:pt idx="7">
                  <c:v>0.14190196738659869</c:v>
                </c:pt>
                <c:pt idx="8">
                  <c:v>0.14406015037593986</c:v>
                </c:pt>
                <c:pt idx="9">
                  <c:v>0.14871477875650338</c:v>
                </c:pt>
                <c:pt idx="10">
                  <c:v>0.15249154597077777</c:v>
                </c:pt>
                <c:pt idx="11">
                  <c:v>0.15516710303403666</c:v>
                </c:pt>
                <c:pt idx="12">
                  <c:v>0.18809060589216231</c:v>
                </c:pt>
                <c:pt idx="13">
                  <c:v>0.19447458853318864</c:v>
                </c:pt>
                <c:pt idx="14">
                  <c:v>0.20863273453093811</c:v>
                </c:pt>
                <c:pt idx="15">
                  <c:v>0.22482357824823579</c:v>
                </c:pt>
                <c:pt idx="16">
                  <c:v>0.23230918948978174</c:v>
                </c:pt>
                <c:pt idx="17">
                  <c:v>0.24806622336816392</c:v>
                </c:pt>
                <c:pt idx="18">
                  <c:v>0.33880835217449129</c:v>
                </c:pt>
                <c:pt idx="19">
                  <c:v>0.38511203949867073</c:v>
                </c:pt>
                <c:pt idx="20">
                  <c:v>0.51637491118144818</c:v>
                </c:pt>
              </c:numCache>
            </c:numRef>
          </c:val>
          <c:extLst>
            <c:ext xmlns:c16="http://schemas.microsoft.com/office/drawing/2014/chart" uri="{C3380CC4-5D6E-409C-BE32-E72D297353CC}">
              <c16:uniqueId val="{00000000-A8C7-4871-BEBC-C4B3FD2C0578}"/>
            </c:ext>
          </c:extLst>
        </c:ser>
        <c:ser>
          <c:idx val="1"/>
          <c:order val="1"/>
          <c:tx>
            <c:strRef>
              <c:f>Arkusz1!$C$1</c:f>
              <c:strCache>
                <c:ptCount val="1"/>
                <c:pt idx="0">
                  <c:v>SBO 2022</c:v>
                </c:pt>
              </c:strCache>
            </c:strRef>
          </c:tx>
          <c:spPr>
            <a:solidFill>
              <a:schemeClr val="accent2"/>
            </a:solidFill>
            <a:ln>
              <a:noFill/>
            </a:ln>
            <a:effectLst/>
          </c:spPr>
          <c:invertIfNegative val="0"/>
          <c:dLbls>
            <c:dLbl>
              <c:idx val="12"/>
              <c:layout>
                <c:manualLayout>
                  <c:x val="8.8446655610834712E-3"/>
                  <c:y val="-7.44114522477880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C7-4871-BEBC-C4B3FD2C0578}"/>
                </c:ext>
              </c:extLst>
            </c:dLbl>
            <c:dLbl>
              <c:idx val="20"/>
              <c:layout>
                <c:manualLayout>
                  <c:x val="2.2111663902707867E-3"/>
                  <c:y val="-8.1177067478437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C7-4871-BEBC-C4B3FD2C05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Arkusz1!$A$2:$A$22</c:f>
              <c:strCache>
                <c:ptCount val="21"/>
                <c:pt idx="0">
                  <c:v>Turzyn</c:v>
                </c:pt>
                <c:pt idx="1">
                  <c:v>Śródmieście Północ, Śródmieście Zachód</c:v>
                </c:pt>
                <c:pt idx="2">
                  <c:v>Niebuszewo</c:v>
                </c:pt>
                <c:pt idx="3">
                  <c:v>Pogodno, Łękno</c:v>
                </c:pt>
                <c:pt idx="4">
                  <c:v>Centrum</c:v>
                </c:pt>
                <c:pt idx="5">
                  <c:v>Pomorzany</c:v>
                </c:pt>
                <c:pt idx="6">
                  <c:v>Zawadzkiego-Klonowica</c:v>
                </c:pt>
                <c:pt idx="7">
                  <c:v>Niebuszewo-Bolinko</c:v>
                </c:pt>
                <c:pt idx="8">
                  <c:v>Osów, Głębokie-Pilchowo, Krzekowo – Bezrzecze</c:v>
                </c:pt>
                <c:pt idx="9">
                  <c:v>Żydowce – Klucz, Podjuchy, Zdroje</c:v>
                </c:pt>
                <c:pt idx="10">
                  <c:v>Świerczewo</c:v>
                </c:pt>
                <c:pt idx="11">
                  <c:v>Dąbie</c:v>
                </c:pt>
                <c:pt idx="12">
                  <c:v>Bukowe-Klęskowo</c:v>
                </c:pt>
                <c:pt idx="13">
                  <c:v>Gumieńce</c:v>
                </c:pt>
                <c:pt idx="14">
                  <c:v>Słoneczne, Majowe</c:v>
                </c:pt>
                <c:pt idx="15">
                  <c:v>Arkońskie-Niemierzyn</c:v>
                </c:pt>
                <c:pt idx="16">
                  <c:v>Stare Miasto, Nowe Miasto, Międzyodrze – Wyspa Pucka</c:v>
                </c:pt>
                <c:pt idx="17">
                  <c:v>Żelechowa</c:v>
                </c:pt>
                <c:pt idx="18">
                  <c:v>Płonia – Śmierdnica – Jezierzyce, Kijewo, Wielgowo – Sławociesze – Zdunowo, Załom – Kasztanowe</c:v>
                </c:pt>
                <c:pt idx="19">
                  <c:v>Drzetowo-Grabowo</c:v>
                </c:pt>
                <c:pt idx="20">
                  <c:v>Bukowo, Warszewo</c:v>
                </c:pt>
              </c:strCache>
            </c:strRef>
          </c:cat>
          <c:val>
            <c:numRef>
              <c:f>Arkusz1!$C$2:$C$22</c:f>
              <c:numCache>
                <c:formatCode>0.0%</c:formatCode>
                <c:ptCount val="21"/>
                <c:pt idx="0">
                  <c:v>3.72074806619015E-2</c:v>
                </c:pt>
                <c:pt idx="1">
                  <c:v>4.8951048951048952E-2</c:v>
                </c:pt>
                <c:pt idx="2">
                  <c:v>0.1238204833141542</c:v>
                </c:pt>
                <c:pt idx="3">
                  <c:v>0.14999816358761522</c:v>
                </c:pt>
                <c:pt idx="4">
                  <c:v>9.6194859131215629E-2</c:v>
                </c:pt>
                <c:pt idx="5">
                  <c:v>0.12050719336747134</c:v>
                </c:pt>
                <c:pt idx="6">
                  <c:v>8.9193252046099888E-2</c:v>
                </c:pt>
                <c:pt idx="7">
                  <c:v>0.11318485737649718</c:v>
                </c:pt>
                <c:pt idx="8">
                  <c:v>0.58085213032581451</c:v>
                </c:pt>
                <c:pt idx="9">
                  <c:v>0.24153917477978673</c:v>
                </c:pt>
                <c:pt idx="10">
                  <c:v>0.1070631021501946</c:v>
                </c:pt>
                <c:pt idx="11">
                  <c:v>0.27221623286616359</c:v>
                </c:pt>
                <c:pt idx="12">
                  <c:v>0.23902167871039467</c:v>
                </c:pt>
                <c:pt idx="13">
                  <c:v>0.13316151202749141</c:v>
                </c:pt>
                <c:pt idx="14">
                  <c:v>0.16771457085828342</c:v>
                </c:pt>
                <c:pt idx="15">
                  <c:v>0.12420091324200913</c:v>
                </c:pt>
                <c:pt idx="16">
                  <c:v>0.36375642986236617</c:v>
                </c:pt>
                <c:pt idx="17">
                  <c:v>0.27995657484054826</c:v>
                </c:pt>
                <c:pt idx="18">
                  <c:v>0.4894932836813406</c:v>
                </c:pt>
                <c:pt idx="19">
                  <c:v>0.10513989112545892</c:v>
                </c:pt>
                <c:pt idx="20">
                  <c:v>0.532265357535043</c:v>
                </c:pt>
              </c:numCache>
            </c:numRef>
          </c:val>
          <c:extLst>
            <c:ext xmlns:c16="http://schemas.microsoft.com/office/drawing/2014/chart" uri="{C3380CC4-5D6E-409C-BE32-E72D297353CC}">
              <c16:uniqueId val="{00000003-A8C7-4871-BEBC-C4B3FD2C0578}"/>
            </c:ext>
          </c:extLst>
        </c:ser>
        <c:dLbls>
          <c:showLegendKey val="0"/>
          <c:showVal val="0"/>
          <c:showCatName val="0"/>
          <c:showSerName val="0"/>
          <c:showPercent val="0"/>
          <c:showBubbleSize val="0"/>
        </c:dLbls>
        <c:gapWidth val="182"/>
        <c:axId val="446593936"/>
        <c:axId val="446596888"/>
      </c:barChart>
      <c:catAx>
        <c:axId val="446593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46596888"/>
        <c:crosses val="autoZero"/>
        <c:auto val="1"/>
        <c:lblAlgn val="ctr"/>
        <c:lblOffset val="100"/>
        <c:noMultiLvlLbl val="0"/>
      </c:catAx>
      <c:valAx>
        <c:axId val="44659688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4465939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SBO 2021</c:v>
                </c:pt>
              </c:strCache>
            </c:strRef>
          </c:tx>
          <c:spPr>
            <a:solidFill>
              <a:schemeClr val="accent6">
                <a:lumMod val="50000"/>
              </a:schemeClr>
            </a:solidFill>
            <a:ln>
              <a:solidFill>
                <a:schemeClr val="accent6">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Arkusz1!$A$2:$A$23</c:f>
              <c:strCache>
                <c:ptCount val="22"/>
                <c:pt idx="0">
                  <c:v>Arkońskie - Niemierzyn</c:v>
                </c:pt>
                <c:pt idx="1">
                  <c:v>Drzetowo-Grabowo</c:v>
                </c:pt>
                <c:pt idx="2">
                  <c:v>Bukowo, Warszewo</c:v>
                </c:pt>
                <c:pt idx="3">
                  <c:v>Stare Miasto, Nowe Miasto, Międzyodrze – Wyspa Pucka</c:v>
                </c:pt>
                <c:pt idx="4">
                  <c:v>Skolwin, Stołczyn, Golęcino-Gocław</c:v>
                </c:pt>
                <c:pt idx="5">
                  <c:v>Niebuszewo</c:v>
                </c:pt>
                <c:pt idx="6">
                  <c:v>Centrum</c:v>
                </c:pt>
                <c:pt idx="7">
                  <c:v>Pogodno, Łękno</c:v>
                </c:pt>
                <c:pt idx="8">
                  <c:v>Żelechowa</c:v>
                </c:pt>
                <c:pt idx="9">
                  <c:v>Płonia – Śmierdnica – Jezierzyce, Kijewo, Wielgowo – Sławociesze – Zdunowo, Załom – Kasztanowe</c:v>
                </c:pt>
                <c:pt idx="10">
                  <c:v>Gumieńce</c:v>
                </c:pt>
                <c:pt idx="11">
                  <c:v>Słoneczne, Majowe</c:v>
                </c:pt>
                <c:pt idx="12">
                  <c:v>Śródmieście Północ, Śródmieście Zachód</c:v>
                </c:pt>
                <c:pt idx="13">
                  <c:v>Osów, Głębokie-Pilchowo, Krzekowo – Bezrzecze</c:v>
                </c:pt>
                <c:pt idx="14">
                  <c:v>Świerczewo</c:v>
                </c:pt>
                <c:pt idx="15">
                  <c:v>Bukowe-Klęskowo</c:v>
                </c:pt>
                <c:pt idx="16">
                  <c:v>Niebuszewo-Bolinko</c:v>
                </c:pt>
                <c:pt idx="17">
                  <c:v>Turzyn</c:v>
                </c:pt>
                <c:pt idx="18">
                  <c:v>Zawadzkiego-Klonowica</c:v>
                </c:pt>
                <c:pt idx="19">
                  <c:v>Pomorzany</c:v>
                </c:pt>
                <c:pt idx="20">
                  <c:v>Żydowce – Klucz, Podjuchy, Zdroje</c:v>
                </c:pt>
                <c:pt idx="21">
                  <c:v>Dąbie</c:v>
                </c:pt>
              </c:strCache>
            </c:strRef>
          </c:cat>
          <c:val>
            <c:numRef>
              <c:f>Arkusz1!$B$2:$B$23</c:f>
              <c:numCache>
                <c:formatCode>0.0</c:formatCode>
                <c:ptCount val="22"/>
                <c:pt idx="0">
                  <c:v>39.633677991137368</c:v>
                </c:pt>
                <c:pt idx="1">
                  <c:v>36.917652859960555</c:v>
                </c:pt>
                <c:pt idx="2">
                  <c:v>39.737928446334749</c:v>
                </c:pt>
                <c:pt idx="3">
                  <c:v>38.055056852184322</c:v>
                </c:pt>
                <c:pt idx="4">
                  <c:v>39.869860110216194</c:v>
                </c:pt>
                <c:pt idx="5">
                  <c:v>40.009752925877763</c:v>
                </c:pt>
                <c:pt idx="6">
                  <c:v>35.124651162790698</c:v>
                </c:pt>
                <c:pt idx="7">
                  <c:v>42.655038759689923</c:v>
                </c:pt>
                <c:pt idx="8">
                  <c:v>38.653446389496715</c:v>
                </c:pt>
                <c:pt idx="9">
                  <c:v>40.948773307163883</c:v>
                </c:pt>
                <c:pt idx="10">
                  <c:v>39.132527319228089</c:v>
                </c:pt>
                <c:pt idx="11">
                  <c:v>43.790002391772305</c:v>
                </c:pt>
                <c:pt idx="12">
                  <c:v>39.810668229777256</c:v>
                </c:pt>
                <c:pt idx="13">
                  <c:v>43.564370215727209</c:v>
                </c:pt>
                <c:pt idx="14">
                  <c:v>39.245606694560671</c:v>
                </c:pt>
                <c:pt idx="15">
                  <c:v>43.476911710380492</c:v>
                </c:pt>
                <c:pt idx="16">
                  <c:v>39.191864406779658</c:v>
                </c:pt>
                <c:pt idx="17">
                  <c:v>38.317355371900824</c:v>
                </c:pt>
                <c:pt idx="18">
                  <c:v>39.314745972738535</c:v>
                </c:pt>
                <c:pt idx="19">
                  <c:v>38.015312131919906</c:v>
                </c:pt>
                <c:pt idx="20">
                  <c:v>42.658468998960856</c:v>
                </c:pt>
                <c:pt idx="21">
                  <c:v>40.08883374689826</c:v>
                </c:pt>
              </c:numCache>
            </c:numRef>
          </c:val>
          <c:extLst>
            <c:ext xmlns:c16="http://schemas.microsoft.com/office/drawing/2014/chart" uri="{C3380CC4-5D6E-409C-BE32-E72D297353CC}">
              <c16:uniqueId val="{00000000-44A2-47FA-935C-FC3C41E83B8D}"/>
            </c:ext>
          </c:extLst>
        </c:ser>
        <c:ser>
          <c:idx val="1"/>
          <c:order val="1"/>
          <c:tx>
            <c:strRef>
              <c:f>Arkusz1!$C$1</c:f>
              <c:strCache>
                <c:ptCount val="1"/>
                <c:pt idx="0">
                  <c:v>SBO 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Arkusz1!$A$2:$A$23</c:f>
              <c:strCache>
                <c:ptCount val="22"/>
                <c:pt idx="0">
                  <c:v>Arkońskie - Niemierzyn</c:v>
                </c:pt>
                <c:pt idx="1">
                  <c:v>Drzetowo-Grabowo</c:v>
                </c:pt>
                <c:pt idx="2">
                  <c:v>Bukowo, Warszewo</c:v>
                </c:pt>
                <c:pt idx="3">
                  <c:v>Stare Miasto, Nowe Miasto, Międzyodrze – Wyspa Pucka</c:v>
                </c:pt>
                <c:pt idx="4">
                  <c:v>Skolwin, Stołczyn, Golęcino-Gocław</c:v>
                </c:pt>
                <c:pt idx="5">
                  <c:v>Niebuszewo</c:v>
                </c:pt>
                <c:pt idx="6">
                  <c:v>Centrum</c:v>
                </c:pt>
                <c:pt idx="7">
                  <c:v>Pogodno, Łękno</c:v>
                </c:pt>
                <c:pt idx="8">
                  <c:v>Żelechowa</c:v>
                </c:pt>
                <c:pt idx="9">
                  <c:v>Płonia – Śmierdnica – Jezierzyce, Kijewo, Wielgowo – Sławociesze – Zdunowo, Załom – Kasztanowe</c:v>
                </c:pt>
                <c:pt idx="10">
                  <c:v>Gumieńce</c:v>
                </c:pt>
                <c:pt idx="11">
                  <c:v>Słoneczne, Majowe</c:v>
                </c:pt>
                <c:pt idx="12">
                  <c:v>Śródmieście Północ, Śródmieście Zachód</c:v>
                </c:pt>
                <c:pt idx="13">
                  <c:v>Osów, Głębokie-Pilchowo, Krzekowo – Bezrzecze</c:v>
                </c:pt>
                <c:pt idx="14">
                  <c:v>Świerczewo</c:v>
                </c:pt>
                <c:pt idx="15">
                  <c:v>Bukowe-Klęskowo</c:v>
                </c:pt>
                <c:pt idx="16">
                  <c:v>Niebuszewo-Bolinko</c:v>
                </c:pt>
                <c:pt idx="17">
                  <c:v>Turzyn</c:v>
                </c:pt>
                <c:pt idx="18">
                  <c:v>Zawadzkiego-Klonowica</c:v>
                </c:pt>
                <c:pt idx="19">
                  <c:v>Pomorzany</c:v>
                </c:pt>
                <c:pt idx="20">
                  <c:v>Żydowce – Klucz, Podjuchy, Zdroje</c:v>
                </c:pt>
                <c:pt idx="21">
                  <c:v>Dąbie</c:v>
                </c:pt>
              </c:strCache>
            </c:strRef>
          </c:cat>
          <c:val>
            <c:numRef>
              <c:f>Arkusz1!$C$2:$C$23</c:f>
              <c:numCache>
                <c:formatCode>0.0</c:formatCode>
                <c:ptCount val="22"/>
                <c:pt idx="0">
                  <c:v>35.186497326203209</c:v>
                </c:pt>
                <c:pt idx="1">
                  <c:v>35.34437086092715</c:v>
                </c:pt>
                <c:pt idx="2">
                  <c:v>35.881189320388351</c:v>
                </c:pt>
                <c:pt idx="3">
                  <c:v>35.907187918180078</c:v>
                </c:pt>
                <c:pt idx="4">
                  <c:v>36.292391744233107</c:v>
                </c:pt>
                <c:pt idx="5">
                  <c:v>36.445631970260223</c:v>
                </c:pt>
                <c:pt idx="6">
                  <c:v>36.770128354725784</c:v>
                </c:pt>
                <c:pt idx="7">
                  <c:v>37.152900421138433</c:v>
                </c:pt>
                <c:pt idx="8">
                  <c:v>37.181774115365975</c:v>
                </c:pt>
                <c:pt idx="9">
                  <c:v>37.440541939937866</c:v>
                </c:pt>
                <c:pt idx="10">
                  <c:v>37.591680814940574</c:v>
                </c:pt>
                <c:pt idx="11">
                  <c:v>37.663344242784888</c:v>
                </c:pt>
                <c:pt idx="12">
                  <c:v>37.704654895666131</c:v>
                </c:pt>
                <c:pt idx="13">
                  <c:v>37.818317094051942</c:v>
                </c:pt>
                <c:pt idx="14">
                  <c:v>38.049463647199048</c:v>
                </c:pt>
                <c:pt idx="15">
                  <c:v>38.225436046511625</c:v>
                </c:pt>
                <c:pt idx="16">
                  <c:v>38.66043348916277</c:v>
                </c:pt>
                <c:pt idx="17">
                  <c:v>38.893421052631581</c:v>
                </c:pt>
                <c:pt idx="18">
                  <c:v>39.676029962546814</c:v>
                </c:pt>
                <c:pt idx="19">
                  <c:v>39.92360430950049</c:v>
                </c:pt>
                <c:pt idx="20">
                  <c:v>43.129238643634039</c:v>
                </c:pt>
                <c:pt idx="21">
                  <c:v>43.23847241867044</c:v>
                </c:pt>
              </c:numCache>
            </c:numRef>
          </c:val>
          <c:extLst>
            <c:ext xmlns:c16="http://schemas.microsoft.com/office/drawing/2014/chart" uri="{C3380CC4-5D6E-409C-BE32-E72D297353CC}">
              <c16:uniqueId val="{00000001-44A2-47FA-935C-FC3C41E83B8D}"/>
            </c:ext>
          </c:extLst>
        </c:ser>
        <c:dLbls>
          <c:showLegendKey val="0"/>
          <c:showVal val="0"/>
          <c:showCatName val="0"/>
          <c:showSerName val="0"/>
          <c:showPercent val="0"/>
          <c:showBubbleSize val="0"/>
        </c:dLbls>
        <c:gapWidth val="182"/>
        <c:axId val="344951248"/>
        <c:axId val="344949608"/>
      </c:barChart>
      <c:catAx>
        <c:axId val="34495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44949608"/>
        <c:crosses val="autoZero"/>
        <c:auto val="1"/>
        <c:lblAlgn val="ctr"/>
        <c:lblOffset val="100"/>
        <c:noMultiLvlLbl val="0"/>
      </c:catAx>
      <c:valAx>
        <c:axId val="3449496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3449512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formularze papierowe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Bezpieczne przejścia dla pieszych w Dąbiu</c:v>
                </c:pt>
                <c:pt idx="1">
                  <c:v>Rynek dla Podjuch wraz z przestrzenią kulturalno-rekreacyjną</c:v>
                </c:pt>
                <c:pt idx="2">
                  <c:v>EKO-ścieżka do Puszczy Bukowej przy ul. Świętochowskiego</c:v>
                </c:pt>
                <c:pt idx="3">
                  <c:v>Bezpieczna Struga – Kładka dla pieszych nad ul. Struga pomiędzy ul. Iwaszkiewicza i Outlet Parkiem</c:v>
                </c:pt>
                <c:pt idx="4">
                  <c:v>"NASZ OCEAN" -  park wypoczynkowo-rekreacyjny  (Płonia-Śmierdnica-Jezierzyce)</c:v>
                </c:pt>
                <c:pt idx="5">
                  <c:v>Instalacja Artystyczno-Edukacyjna w przestrzeni miejskiej </c:v>
                </c:pt>
                <c:pt idx="6">
                  <c:v>Wirtualne Muzeum Pogonii Szczecin</c:v>
                </c:pt>
              </c:strCache>
            </c:strRef>
          </c:cat>
          <c:val>
            <c:numRef>
              <c:f>Arkusz1!$B$2:$B$8</c:f>
              <c:numCache>
                <c:formatCode>General</c:formatCode>
                <c:ptCount val="7"/>
                <c:pt idx="0">
                  <c:v>77</c:v>
                </c:pt>
                <c:pt idx="1">
                  <c:v>86</c:v>
                </c:pt>
                <c:pt idx="2">
                  <c:v>344</c:v>
                </c:pt>
                <c:pt idx="3">
                  <c:v>604</c:v>
                </c:pt>
                <c:pt idx="4">
                  <c:v>710</c:v>
                </c:pt>
                <c:pt idx="5">
                  <c:v>1264</c:v>
                </c:pt>
                <c:pt idx="6">
                  <c:v>2079</c:v>
                </c:pt>
              </c:numCache>
            </c:numRef>
          </c:val>
          <c:extLst>
            <c:ext xmlns:c16="http://schemas.microsoft.com/office/drawing/2014/chart" uri="{C3380CC4-5D6E-409C-BE32-E72D297353CC}">
              <c16:uniqueId val="{00000000-46F1-4EA3-8619-1B9007D8435C}"/>
            </c:ext>
          </c:extLst>
        </c:ser>
        <c:dLbls>
          <c:showLegendKey val="0"/>
          <c:showVal val="0"/>
          <c:showCatName val="0"/>
          <c:showSerName val="0"/>
          <c:showPercent val="0"/>
          <c:showBubbleSize val="0"/>
        </c:dLbls>
        <c:gapWidth val="182"/>
        <c:axId val="630231695"/>
        <c:axId val="630236271"/>
      </c:barChart>
      <c:catAx>
        <c:axId val="630231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30236271"/>
        <c:crosses val="autoZero"/>
        <c:auto val="1"/>
        <c:lblAlgn val="ctr"/>
        <c:lblOffset val="100"/>
        <c:noMultiLvlLbl val="0"/>
      </c:catAx>
      <c:valAx>
        <c:axId val="6302362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302316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niewane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Bezpieczne przejścia dla pieszych w Dąbiu</c:v>
                </c:pt>
                <c:pt idx="1">
                  <c:v>KURS NA PÓŁNOC-CAŁA NAPRZÓD! REKREACYJNY SKWER KRÓLEWSKIEGO KRUCZA, TURYSTYCZNA WKRZAŃSKA, RETRO PRZYSTANEK
ROBOTNICZA I ŁAWECZKA TILEBEINÓW</c:v>
                </c:pt>
                <c:pt idx="2">
                  <c:v>Rynek dla Podjuch wraz z przestrzenią kulturalno-rekreacyjną</c:v>
                </c:pt>
                <c:pt idx="3">
                  <c:v>KURS NA PÓŁNOC- CAŁA NAPRZÓD! SPACEROWA TĘCZOWA DO ALT BUCHHOLZ</c:v>
                </c:pt>
                <c:pt idx="4">
                  <c:v>Bezpieczna Struga – Kładka dla pieszych nad ul. Struga pomiędzy ul. Iwaszkiewicza i Outlet Parkiem</c:v>
                </c:pt>
                <c:pt idx="5">
                  <c:v>EKO-ścieżka do Puszczy Bukowej przy ul. Świętochowskiego</c:v>
                </c:pt>
                <c:pt idx="6">
                  <c:v>"NASZ OCEAN" -  park wypoczynkowo-rekreacyjny  (Płonia-Śmierdnica-Jezierzyce)</c:v>
                </c:pt>
                <c:pt idx="7">
                  <c:v>Instalacja Artystyczno-Edukacyjna w przestrzeni miejskiej </c:v>
                </c:pt>
                <c:pt idx="8">
                  <c:v>Wirtualne Muzeum Pogonii Szczecin</c:v>
                </c:pt>
              </c:strCache>
            </c:strRef>
          </c:cat>
          <c:val>
            <c:numRef>
              <c:f>Arkusz1!$B$2:$B$10</c:f>
              <c:numCache>
                <c:formatCode>General</c:formatCode>
                <c:ptCount val="9"/>
                <c:pt idx="0">
                  <c:v>31</c:v>
                </c:pt>
                <c:pt idx="1">
                  <c:v>60</c:v>
                </c:pt>
                <c:pt idx="2">
                  <c:v>60</c:v>
                </c:pt>
                <c:pt idx="3">
                  <c:v>67</c:v>
                </c:pt>
                <c:pt idx="4">
                  <c:v>136</c:v>
                </c:pt>
                <c:pt idx="5">
                  <c:v>140</c:v>
                </c:pt>
                <c:pt idx="6">
                  <c:v>175</c:v>
                </c:pt>
                <c:pt idx="7">
                  <c:v>579</c:v>
                </c:pt>
                <c:pt idx="8">
                  <c:v>898</c:v>
                </c:pt>
              </c:numCache>
            </c:numRef>
          </c:val>
          <c:extLst>
            <c:ext xmlns:c16="http://schemas.microsoft.com/office/drawing/2014/chart" uri="{C3380CC4-5D6E-409C-BE32-E72D297353CC}">
              <c16:uniqueId val="{00000000-F206-45E6-93DE-7823925524E5}"/>
            </c:ext>
          </c:extLst>
        </c:ser>
        <c:dLbls>
          <c:showLegendKey val="0"/>
          <c:showVal val="0"/>
          <c:showCatName val="0"/>
          <c:showSerName val="0"/>
          <c:showPercent val="0"/>
          <c:showBubbleSize val="0"/>
        </c:dLbls>
        <c:gapWidth val="182"/>
        <c:axId val="711456527"/>
        <c:axId val="711453199"/>
      </c:barChart>
      <c:catAx>
        <c:axId val="7114565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11453199"/>
        <c:crosses val="autoZero"/>
        <c:auto val="1"/>
        <c:lblAlgn val="ctr"/>
        <c:lblOffset val="100"/>
        <c:noMultiLvlLbl val="0"/>
      </c:catAx>
      <c:valAx>
        <c:axId val="7114531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114565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a:solidFill>
                  <a:schemeClr val="tx1"/>
                </a:solidFill>
              </a:rPr>
              <a:t>Liczba zgłoszonych i zweryfikowanych projektów</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pl-PL"/>
        </a:p>
      </c:txPr>
    </c:title>
    <c:autoTitleDeleted val="0"/>
    <c:plotArea>
      <c:layout>
        <c:manualLayout>
          <c:layoutTarget val="inner"/>
          <c:xMode val="edge"/>
          <c:yMode val="edge"/>
          <c:x val="7.8356351007909927E-2"/>
          <c:y val="0.19104492820750346"/>
          <c:w val="0.92164364899209006"/>
          <c:h val="0.7413449801359564"/>
        </c:manualLayout>
      </c:layout>
      <c:lineChart>
        <c:grouping val="standard"/>
        <c:varyColors val="0"/>
        <c:ser>
          <c:idx val="0"/>
          <c:order val="0"/>
          <c:tx>
            <c:strRef>
              <c:f>'[SBO 2022_projekty.xlsx]Sheet7'!$O$15</c:f>
              <c:strCache>
                <c:ptCount val="1"/>
                <c:pt idx="0">
                  <c:v>Zgłoszonych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'[SBO 2022_projekty.xlsx]Sheet7'!$P$14:$T$14</c:f>
              <c:strCache>
                <c:ptCount val="5"/>
                <c:pt idx="0">
                  <c:v>SBO 2018</c:v>
                </c:pt>
                <c:pt idx="1">
                  <c:v>SBO 2019</c:v>
                </c:pt>
                <c:pt idx="2">
                  <c:v>SBO 2020</c:v>
                </c:pt>
                <c:pt idx="3">
                  <c:v>SBO 2021</c:v>
                </c:pt>
                <c:pt idx="4">
                  <c:v>SBO 2022</c:v>
                </c:pt>
              </c:strCache>
            </c:strRef>
          </c:cat>
          <c:val>
            <c:numRef>
              <c:f>'[SBO 2022_projekty.xlsx]Sheet7'!$P$15:$T$15</c:f>
              <c:numCache>
                <c:formatCode>General</c:formatCode>
                <c:ptCount val="5"/>
                <c:pt idx="0">
                  <c:v>202</c:v>
                </c:pt>
                <c:pt idx="1">
                  <c:v>172</c:v>
                </c:pt>
                <c:pt idx="2">
                  <c:v>194</c:v>
                </c:pt>
                <c:pt idx="3">
                  <c:v>202</c:v>
                </c:pt>
                <c:pt idx="4">
                  <c:v>187</c:v>
                </c:pt>
              </c:numCache>
            </c:numRef>
          </c:val>
          <c:smooth val="0"/>
          <c:extLst>
            <c:ext xmlns:c16="http://schemas.microsoft.com/office/drawing/2014/chart" uri="{C3380CC4-5D6E-409C-BE32-E72D297353CC}">
              <c16:uniqueId val="{00000000-7918-6A4D-B22C-041C4FAADE94}"/>
            </c:ext>
          </c:extLst>
        </c:ser>
        <c:ser>
          <c:idx val="1"/>
          <c:order val="1"/>
          <c:tx>
            <c:strRef>
              <c:f>'[SBO 2022_projekty.xlsx]Sheet7'!$O$16</c:f>
              <c:strCache>
                <c:ptCount val="1"/>
                <c:pt idx="0">
                  <c:v>W głosowaniu</c:v>
                </c:pt>
              </c:strCache>
            </c:strRef>
          </c:tx>
          <c:spPr>
            <a:ln w="28575" cap="rnd">
              <a:solidFill>
                <a:srgbClr val="FF0000"/>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'[SBO 2022_projekty.xlsx]Sheet7'!$P$14:$T$14</c:f>
              <c:strCache>
                <c:ptCount val="5"/>
                <c:pt idx="0">
                  <c:v>SBO 2018</c:v>
                </c:pt>
                <c:pt idx="1">
                  <c:v>SBO 2019</c:v>
                </c:pt>
                <c:pt idx="2">
                  <c:v>SBO 2020</c:v>
                </c:pt>
                <c:pt idx="3">
                  <c:v>SBO 2021</c:v>
                </c:pt>
                <c:pt idx="4">
                  <c:v>SBO 2022</c:v>
                </c:pt>
              </c:strCache>
            </c:strRef>
          </c:cat>
          <c:val>
            <c:numRef>
              <c:f>'[SBO 2022_projekty.xlsx]Sheet7'!$P$16:$T$16</c:f>
              <c:numCache>
                <c:formatCode>General</c:formatCode>
                <c:ptCount val="5"/>
                <c:pt idx="0">
                  <c:v>113</c:v>
                </c:pt>
                <c:pt idx="1">
                  <c:v>110</c:v>
                </c:pt>
                <c:pt idx="2">
                  <c:v>122</c:v>
                </c:pt>
                <c:pt idx="3">
                  <c:v>113</c:v>
                </c:pt>
                <c:pt idx="4">
                  <c:v>114</c:v>
                </c:pt>
              </c:numCache>
            </c:numRef>
          </c:val>
          <c:smooth val="0"/>
          <c:extLst>
            <c:ext xmlns:c16="http://schemas.microsoft.com/office/drawing/2014/chart" uri="{C3380CC4-5D6E-409C-BE32-E72D297353CC}">
              <c16:uniqueId val="{00000001-7918-6A4D-B22C-041C4FAADE94}"/>
            </c:ext>
          </c:extLst>
        </c:ser>
        <c:dLbls>
          <c:dLblPos val="t"/>
          <c:showLegendKey val="0"/>
          <c:showVal val="1"/>
          <c:showCatName val="0"/>
          <c:showSerName val="0"/>
          <c:showPercent val="0"/>
          <c:showBubbleSize val="0"/>
        </c:dLbls>
        <c:marker val="1"/>
        <c:smooth val="0"/>
        <c:axId val="764631503"/>
        <c:axId val="728373279"/>
      </c:lineChart>
      <c:catAx>
        <c:axId val="76463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l-PL"/>
          </a:p>
        </c:txPr>
        <c:crossAx val="728373279"/>
        <c:crosses val="autoZero"/>
        <c:auto val="1"/>
        <c:lblAlgn val="ctr"/>
        <c:lblOffset val="100"/>
        <c:noMultiLvlLbl val="0"/>
      </c:catAx>
      <c:valAx>
        <c:axId val="7283732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crossAx val="764631503"/>
        <c:crosses val="autoZero"/>
        <c:crossBetween val="between"/>
      </c:valAx>
      <c:spPr>
        <a:noFill/>
        <a:ln>
          <a:noFill/>
        </a:ln>
        <a:effectLst/>
      </c:spPr>
    </c:plotArea>
    <c:legend>
      <c:legendPos val="b"/>
      <c:layout>
        <c:manualLayout>
          <c:xMode val="edge"/>
          <c:yMode val="edge"/>
          <c:x val="0.33754120283365235"/>
          <c:y val="0.87966516710003206"/>
          <c:w val="0.32871237101681039"/>
          <c:h val="4.967972233097885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94414159768492E-2"/>
          <c:y val="6.2075242357485468E-2"/>
          <c:w val="0.89450131233595798"/>
          <c:h val="0.53074118064629972"/>
        </c:manualLayout>
      </c:layout>
      <c:barChart>
        <c:barDir val="col"/>
        <c:grouping val="clustered"/>
        <c:varyColors val="0"/>
        <c:ser>
          <c:idx val="0"/>
          <c:order val="0"/>
          <c:tx>
            <c:strRef>
              <c:f>'[002_Analizy SBO 2022.xlsx]Arkusz1'!$E$2</c:f>
              <c:strCache>
                <c:ptCount val="1"/>
                <c:pt idx="0">
                  <c:v>członek organizacji pozarządowej</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'[002_Analizy SBO 2022.xlsx]Arkusz1'!$F$2</c:f>
              <c:numCache>
                <c:formatCode>0.00%</c:formatCode>
                <c:ptCount val="1"/>
                <c:pt idx="0">
                  <c:v>0.39393939393939392</c:v>
                </c:pt>
              </c:numCache>
            </c:numRef>
          </c:val>
          <c:extLst>
            <c:ext xmlns:c16="http://schemas.microsoft.com/office/drawing/2014/chart" uri="{C3380CC4-5D6E-409C-BE32-E72D297353CC}">
              <c16:uniqueId val="{00000000-ADFC-4DD7-86EF-0D63290152C8}"/>
            </c:ext>
          </c:extLst>
        </c:ser>
        <c:ser>
          <c:idx val="1"/>
          <c:order val="1"/>
          <c:tx>
            <c:strRef>
              <c:f>'[002_Analizy SBO 2022.xlsx]Arkusz1'!$E$3</c:f>
              <c:strCache>
                <c:ptCount val="1"/>
                <c:pt idx="0">
                  <c:v>radny osiedlowy</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'[002_Analizy SBO 2022.xlsx]Arkusz1'!$F$3</c:f>
              <c:numCache>
                <c:formatCode>0.00%</c:formatCode>
                <c:ptCount val="1"/>
                <c:pt idx="0">
                  <c:v>0.30303030303030298</c:v>
                </c:pt>
              </c:numCache>
            </c:numRef>
          </c:val>
          <c:extLst>
            <c:ext xmlns:c16="http://schemas.microsoft.com/office/drawing/2014/chart" uri="{C3380CC4-5D6E-409C-BE32-E72D297353CC}">
              <c16:uniqueId val="{00000001-ADFC-4DD7-86EF-0D63290152C8}"/>
            </c:ext>
          </c:extLst>
        </c:ser>
        <c:ser>
          <c:idx val="2"/>
          <c:order val="2"/>
          <c:tx>
            <c:strRef>
              <c:f>'[002_Analizy SBO 2022.xlsx]Arkusz1'!$E$4</c:f>
              <c:strCache>
                <c:ptCount val="1"/>
                <c:pt idx="0">
                  <c:v>wolontariusz</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'[002_Analizy SBO 2022.xlsx]Arkusz1'!$F$4</c:f>
              <c:numCache>
                <c:formatCode>0.00%</c:formatCode>
                <c:ptCount val="1"/>
                <c:pt idx="0">
                  <c:v>0.30303030303030298</c:v>
                </c:pt>
              </c:numCache>
            </c:numRef>
          </c:val>
          <c:extLst>
            <c:ext xmlns:c16="http://schemas.microsoft.com/office/drawing/2014/chart" uri="{C3380CC4-5D6E-409C-BE32-E72D297353CC}">
              <c16:uniqueId val="{00000002-ADFC-4DD7-86EF-0D63290152C8}"/>
            </c:ext>
          </c:extLst>
        </c:ser>
        <c:ser>
          <c:idx val="3"/>
          <c:order val="3"/>
          <c:tx>
            <c:strRef>
              <c:f>'[002_Analizy SBO 2022.xlsx]Arkusz1'!$E$5</c:f>
              <c:strCache>
                <c:ptCount val="1"/>
                <c:pt idx="0">
                  <c:v>członek nieformalnej grupy inicjatywnej*</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'[002_Analizy SBO 2022.xlsx]Arkusz1'!$F$5</c:f>
              <c:numCache>
                <c:formatCode>0.00%</c:formatCode>
                <c:ptCount val="1"/>
                <c:pt idx="0">
                  <c:v>0.1818181818181818</c:v>
                </c:pt>
              </c:numCache>
            </c:numRef>
          </c:val>
          <c:extLst>
            <c:ext xmlns:c16="http://schemas.microsoft.com/office/drawing/2014/chart" uri="{C3380CC4-5D6E-409C-BE32-E72D297353CC}">
              <c16:uniqueId val="{00000003-ADFC-4DD7-86EF-0D63290152C8}"/>
            </c:ext>
          </c:extLst>
        </c:ser>
        <c:ser>
          <c:idx val="4"/>
          <c:order val="4"/>
          <c:tx>
            <c:strRef>
              <c:f>'[002_Analizy SBO 2022.xlsx]Arkusz1'!$E$6</c:f>
              <c:strCache>
                <c:ptCount val="1"/>
                <c:pt idx="0">
                  <c:v>działacz miejskiego ruchu społecznego</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'[002_Analizy SBO 2022.xlsx]Arkusz1'!$F$6</c:f>
              <c:numCache>
                <c:formatCode>0.00%</c:formatCode>
                <c:ptCount val="1"/>
                <c:pt idx="0">
                  <c:v>9.0909090909090912E-2</c:v>
                </c:pt>
              </c:numCache>
            </c:numRef>
          </c:val>
          <c:extLst>
            <c:ext xmlns:c16="http://schemas.microsoft.com/office/drawing/2014/chart" uri="{C3380CC4-5D6E-409C-BE32-E72D297353CC}">
              <c16:uniqueId val="{00000004-ADFC-4DD7-86EF-0D63290152C8}"/>
            </c:ext>
          </c:extLst>
        </c:ser>
        <c:ser>
          <c:idx val="5"/>
          <c:order val="5"/>
          <c:tx>
            <c:strRef>
              <c:f>'[002_Analizy SBO 2022.xlsx]Arkusz1'!$E$7</c:f>
              <c:strCache>
                <c:ptCount val="1"/>
                <c:pt idx="0">
                  <c:v>członek partii politycznej</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'[002_Analizy SBO 2022.xlsx]Arkusz1'!$F$7</c:f>
              <c:numCache>
                <c:formatCode>0.00%</c:formatCode>
                <c:ptCount val="1"/>
                <c:pt idx="0">
                  <c:v>6.0606060606060608E-2</c:v>
                </c:pt>
              </c:numCache>
            </c:numRef>
          </c:val>
          <c:extLst>
            <c:ext xmlns:c16="http://schemas.microsoft.com/office/drawing/2014/chart" uri="{C3380CC4-5D6E-409C-BE32-E72D297353CC}">
              <c16:uniqueId val="{00000005-ADFC-4DD7-86EF-0D63290152C8}"/>
            </c:ext>
          </c:extLst>
        </c:ser>
        <c:ser>
          <c:idx val="6"/>
          <c:order val="6"/>
          <c:tx>
            <c:strRef>
              <c:f>'[002_Analizy SBO 2022.xlsx]Arkusz1'!$E$8</c:f>
              <c:strCache>
                <c:ptCount val="1"/>
                <c:pt idx="0">
                  <c:v>samorządowiec</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'[002_Analizy SBO 2022.xlsx]Arkusz1'!$F$8</c:f>
              <c:numCache>
                <c:formatCode>0.00%</c:formatCode>
                <c:ptCount val="1"/>
                <c:pt idx="0">
                  <c:v>3.03030303030303E-2</c:v>
                </c:pt>
              </c:numCache>
            </c:numRef>
          </c:val>
          <c:extLst>
            <c:ext xmlns:c16="http://schemas.microsoft.com/office/drawing/2014/chart" uri="{C3380CC4-5D6E-409C-BE32-E72D297353CC}">
              <c16:uniqueId val="{00000006-ADFC-4DD7-86EF-0D63290152C8}"/>
            </c:ext>
          </c:extLst>
        </c:ser>
        <c:ser>
          <c:idx val="7"/>
          <c:order val="7"/>
          <c:tx>
            <c:strRef>
              <c:f>'[002_Analizy SBO 2022.xlsx]Arkusz1'!$E$9</c:f>
              <c:strCache>
                <c:ptCount val="1"/>
                <c:pt idx="0">
                  <c:v>inna działalność społeczna</c:v>
                </c:pt>
              </c:strCache>
            </c:strRef>
          </c:tx>
          <c:spPr>
            <a:solidFill>
              <a:schemeClr val="accent2">
                <a:lumMod val="60000"/>
                <a:lumOff val="40000"/>
              </a:schemeClr>
            </a:solidFill>
            <a:ln w="9525" cap="flat" cmpd="sng" algn="ctr">
              <a:solidFill>
                <a:schemeClr val="accent1">
                  <a:alpha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'[002_Analizy SBO 2022.xlsx]Arkusz1'!$F$9</c:f>
              <c:numCache>
                <c:formatCode>0.00%</c:formatCode>
                <c:ptCount val="1"/>
                <c:pt idx="0">
                  <c:v>0.27272727272727271</c:v>
                </c:pt>
              </c:numCache>
            </c:numRef>
          </c:val>
          <c:extLst>
            <c:ext xmlns:c16="http://schemas.microsoft.com/office/drawing/2014/chart" uri="{C3380CC4-5D6E-409C-BE32-E72D297353CC}">
              <c16:uniqueId val="{00000007-ADFC-4DD7-86EF-0D63290152C8}"/>
            </c:ext>
          </c:extLst>
        </c:ser>
        <c:dLbls>
          <c:dLblPos val="outEnd"/>
          <c:showLegendKey val="0"/>
          <c:showVal val="1"/>
          <c:showCatName val="0"/>
          <c:showSerName val="0"/>
          <c:showPercent val="0"/>
          <c:showBubbleSize val="0"/>
        </c:dLbls>
        <c:gapWidth val="100"/>
        <c:overlap val="-24"/>
        <c:axId val="2095332832"/>
        <c:axId val="2095332416"/>
      </c:barChart>
      <c:catAx>
        <c:axId val="2095332832"/>
        <c:scaling>
          <c:orientation val="minMax"/>
        </c:scaling>
        <c:delete val="1"/>
        <c:axPos val="b"/>
        <c:numFmt formatCode="General" sourceLinked="1"/>
        <c:majorTickMark val="none"/>
        <c:minorTickMark val="none"/>
        <c:tickLblPos val="nextTo"/>
        <c:crossAx val="2095332416"/>
        <c:crosses val="autoZero"/>
        <c:auto val="1"/>
        <c:lblAlgn val="ctr"/>
        <c:lblOffset val="100"/>
        <c:noMultiLvlLbl val="0"/>
      </c:catAx>
      <c:valAx>
        <c:axId val="2095332416"/>
        <c:scaling>
          <c:orientation val="minMax"/>
          <c:min val="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2095332832"/>
        <c:crosses val="autoZero"/>
        <c:crossBetween val="between"/>
        <c:majorUnit val="0.1"/>
      </c:valAx>
      <c:spPr>
        <a:noFill/>
        <a:ln>
          <a:noFill/>
        </a:ln>
        <a:effectLst/>
      </c:spPr>
    </c:plotArea>
    <c:legend>
      <c:legendPos val="b"/>
      <c:layout>
        <c:manualLayout>
          <c:xMode val="edge"/>
          <c:yMode val="edge"/>
          <c:x val="1.4059394608673326E-2"/>
          <c:y val="0.66666447944007001"/>
          <c:w val="0.97188121078265333"/>
          <c:h val="0.305557742782152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Sheet8!$E$52</c:f>
              <c:strCache>
                <c:ptCount val="1"/>
                <c:pt idx="0">
                  <c:v>ogólnomiejski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BC-A94D-A277-A921D8BCAC4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BC-A94D-A277-A921D8BCAC4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BC-A94D-A277-A921D8BCAC4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Sheet8!$F$51:$H$51</c:f>
              <c:numCache>
                <c:formatCode>General</c:formatCode>
                <c:ptCount val="3"/>
                <c:pt idx="0">
                  <c:v>2020</c:v>
                </c:pt>
                <c:pt idx="1">
                  <c:v>2021</c:v>
                </c:pt>
                <c:pt idx="2">
                  <c:v>2022</c:v>
                </c:pt>
              </c:numCache>
            </c:numRef>
          </c:cat>
          <c:val>
            <c:numRef>
              <c:f>Sheet8!$F$52:$H$52</c:f>
              <c:numCache>
                <c:formatCode>General</c:formatCode>
                <c:ptCount val="3"/>
                <c:pt idx="0">
                  <c:v>39</c:v>
                </c:pt>
                <c:pt idx="1">
                  <c:v>27</c:v>
                </c:pt>
                <c:pt idx="2">
                  <c:v>23</c:v>
                </c:pt>
              </c:numCache>
            </c:numRef>
          </c:val>
          <c:smooth val="0"/>
          <c:extLst>
            <c:ext xmlns:c16="http://schemas.microsoft.com/office/drawing/2014/chart" uri="{C3380CC4-5D6E-409C-BE32-E72D297353CC}">
              <c16:uniqueId val="{00000003-B5BC-A94D-A277-A921D8BCAC44}"/>
            </c:ext>
          </c:extLst>
        </c:ser>
        <c:ser>
          <c:idx val="1"/>
          <c:order val="1"/>
          <c:tx>
            <c:strRef>
              <c:f>Sheet8!$E$53</c:f>
              <c:strCache>
                <c:ptCount val="1"/>
                <c:pt idx="0">
                  <c:v>lokalny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BC-A94D-A277-A921D8BCAC4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BC-A94D-A277-A921D8BCAC4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BC-A94D-A277-A921D8BCAC4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pl-PL"/>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Sheet8!$F$51:$H$51</c:f>
              <c:numCache>
                <c:formatCode>General</c:formatCode>
                <c:ptCount val="3"/>
                <c:pt idx="0">
                  <c:v>2020</c:v>
                </c:pt>
                <c:pt idx="1">
                  <c:v>2021</c:v>
                </c:pt>
                <c:pt idx="2">
                  <c:v>2022</c:v>
                </c:pt>
              </c:numCache>
            </c:numRef>
          </c:cat>
          <c:val>
            <c:numRef>
              <c:f>Sheet8!$F$53:$H$53</c:f>
              <c:numCache>
                <c:formatCode>General</c:formatCode>
                <c:ptCount val="3"/>
                <c:pt idx="0">
                  <c:v>83</c:v>
                </c:pt>
                <c:pt idx="1">
                  <c:v>86</c:v>
                </c:pt>
                <c:pt idx="2">
                  <c:v>91</c:v>
                </c:pt>
              </c:numCache>
            </c:numRef>
          </c:val>
          <c:smooth val="0"/>
          <c:extLst>
            <c:ext xmlns:c16="http://schemas.microsoft.com/office/drawing/2014/chart" uri="{C3380CC4-5D6E-409C-BE32-E72D297353CC}">
              <c16:uniqueId val="{00000007-B5BC-A94D-A277-A921D8BCAC44}"/>
            </c:ext>
          </c:extLst>
        </c:ser>
        <c:dLbls>
          <c:showLegendKey val="0"/>
          <c:showVal val="0"/>
          <c:showCatName val="0"/>
          <c:showSerName val="0"/>
          <c:showPercent val="0"/>
          <c:showBubbleSize val="0"/>
        </c:dLbls>
        <c:marker val="1"/>
        <c:smooth val="0"/>
        <c:axId val="977463312"/>
        <c:axId val="977635968"/>
      </c:lineChart>
      <c:catAx>
        <c:axId val="97746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l-PL"/>
          </a:p>
        </c:txPr>
        <c:crossAx val="977635968"/>
        <c:crosses val="autoZero"/>
        <c:auto val="1"/>
        <c:lblAlgn val="ctr"/>
        <c:lblOffset val="100"/>
        <c:noMultiLvlLbl val="0"/>
      </c:catAx>
      <c:valAx>
        <c:axId val="97763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97746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rgbClr val="5B9BD5">
                    <a:lumMod val="75000"/>
                  </a:srgbClr>
                </a:gs>
                <a:gs pos="100000">
                  <a:srgbClr val="4472C4">
                    <a:lumMod val="20000"/>
                    <a:lumOff val="80000"/>
                  </a:srgbClr>
                </a:gs>
              </a:gsLst>
              <a:lin ang="5400000" scaled="0"/>
            </a:gradFill>
            <a:ln w="9525" cap="flat" cmpd="sng" algn="ctr">
              <a:solidFill>
                <a:schemeClr val="accent2">
                  <a:shade val="95000"/>
                </a:schemeClr>
              </a:solidFill>
              <a:round/>
            </a:ln>
            <a:effectLst/>
          </c:spPr>
          <c:invertIfNegative val="0"/>
          <c:dPt>
            <c:idx val="4"/>
            <c:invertIfNegative val="0"/>
            <c:bubble3D val="0"/>
            <c:spPr>
              <a:gradFill rotWithShape="1">
                <a:gsLst>
                  <a:gs pos="3000">
                    <a:srgbClr val="002060"/>
                  </a:gs>
                  <a:gs pos="0">
                    <a:srgbClr val="5B9BD5">
                      <a:lumMod val="75000"/>
                    </a:srgbClr>
                  </a:gs>
                  <a:gs pos="100000">
                    <a:srgbClr val="4472C4">
                      <a:lumMod val="20000"/>
                      <a:lumOff val="80000"/>
                    </a:srgb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0-AF04-BE4A-8F22-F02E4C27207B}"/>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'[SBO 2022_projekty.xlsx]Sheet8'!$E$47:$I$47</c:f>
              <c:numCache>
                <c:formatCode>General</c:formatCode>
                <c:ptCount val="5"/>
                <c:pt idx="1">
                  <c:v>2019</c:v>
                </c:pt>
                <c:pt idx="2">
                  <c:v>2020</c:v>
                </c:pt>
                <c:pt idx="3">
                  <c:v>2021</c:v>
                </c:pt>
                <c:pt idx="4">
                  <c:v>2022</c:v>
                </c:pt>
              </c:numCache>
            </c:numRef>
          </c:cat>
          <c:val>
            <c:numRef>
              <c:f>'[SBO 2022_projekty.xlsx]Sheet8'!$E$48:$I$48</c:f>
              <c:numCache>
                <c:formatCode>0.0%</c:formatCode>
                <c:ptCount val="5"/>
                <c:pt idx="1">
                  <c:v>0.36</c:v>
                </c:pt>
                <c:pt idx="2">
                  <c:v>0.371</c:v>
                </c:pt>
                <c:pt idx="3">
                  <c:v>0.441</c:v>
                </c:pt>
                <c:pt idx="4">
                  <c:v>0.39600000000000002</c:v>
                </c:pt>
              </c:numCache>
            </c:numRef>
          </c:val>
          <c:extLst>
            <c:ext xmlns:c15="http://schemas.microsoft.com/office/drawing/2012/chart" uri="{02D57815-91ED-43cb-92C2-25804820EDAC}">
              <c15:filteredSeriesTitle>
                <c15:tx>
                  <c:strRef>
                    <c:extLst>
                      <c:ext uri="{02D57815-91ED-43cb-92C2-25804820EDAC}">
                        <c15:formulaRef>
                          <c15:sqref>Sheet8!#REF!</c15:sqref>
                        </c15:formulaRef>
                      </c:ext>
                    </c:extLst>
                    <c:strCache>
                      <c:ptCount val="1"/>
                      <c:pt idx="0">
                        <c:v>#REF!</c:v>
                      </c:pt>
                    </c:strCache>
                  </c:strRef>
                </c15:tx>
              </c15:filteredSeriesTitle>
            </c:ext>
            <c:ext xmlns:c16="http://schemas.microsoft.com/office/drawing/2014/chart" uri="{C3380CC4-5D6E-409C-BE32-E72D297353CC}">
              <c16:uniqueId val="{00000000-BA03-D247-A5C4-7B098394E93D}"/>
            </c:ext>
          </c:extLst>
        </c:ser>
        <c:dLbls>
          <c:dLblPos val="outEnd"/>
          <c:showLegendKey val="0"/>
          <c:showVal val="1"/>
          <c:showCatName val="0"/>
          <c:showSerName val="0"/>
          <c:showPercent val="0"/>
          <c:showBubbleSize val="0"/>
        </c:dLbls>
        <c:gapWidth val="100"/>
        <c:axId val="1235427071"/>
        <c:axId val="1232326287"/>
      </c:barChart>
      <c:catAx>
        <c:axId val="123542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232326287"/>
        <c:crosses val="autoZero"/>
        <c:auto val="1"/>
        <c:lblAlgn val="ctr"/>
        <c:lblOffset val="100"/>
        <c:noMultiLvlLbl val="0"/>
      </c:catAx>
      <c:valAx>
        <c:axId val="1232326287"/>
        <c:scaling>
          <c:orientation val="minMax"/>
        </c:scaling>
        <c:delete val="1"/>
        <c:axPos val="l"/>
        <c:numFmt formatCode="0.0%" sourceLinked="1"/>
        <c:majorTickMark val="none"/>
        <c:minorTickMark val="none"/>
        <c:tickLblPos val="nextTo"/>
        <c:crossAx val="1235427071"/>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pPr>
      <a:endParaRPr lang="pl-PL"/>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Sheet2!$C$3:$C$19</c:f>
              <c:strCache>
                <c:ptCount val="17"/>
                <c:pt idx="0">
                  <c:v>atrakcyjność</c:v>
                </c:pt>
                <c:pt idx="1">
                  <c:v>spójność</c:v>
                </c:pt>
                <c:pt idx="2">
                  <c:v>zdrowie</c:v>
                </c:pt>
                <c:pt idx="3">
                  <c:v>komunikacja</c:v>
                </c:pt>
                <c:pt idx="4">
                  <c:v>rozwój</c:v>
                </c:pt>
                <c:pt idx="5">
                  <c:v>poprawa nawierzchni</c:v>
                </c:pt>
                <c:pt idx="6">
                  <c:v>integracja</c:v>
                </c:pt>
                <c:pt idx="7">
                  <c:v>kultura</c:v>
                </c:pt>
                <c:pt idx="8">
                  <c:v>komfort</c:v>
                </c:pt>
                <c:pt idx="9">
                  <c:v>rekreacja</c:v>
                </c:pt>
                <c:pt idx="10">
                  <c:v>wypoczynek</c:v>
                </c:pt>
                <c:pt idx="11">
                  <c:v>estetyka</c:v>
                </c:pt>
                <c:pt idx="12">
                  <c:v>ekologia</c:v>
                </c:pt>
                <c:pt idx="13">
                  <c:v>dostępność</c:v>
                </c:pt>
                <c:pt idx="14">
                  <c:v>edukacja</c:v>
                </c:pt>
                <c:pt idx="15">
                  <c:v>rewitalizacja, poprawa jakości</c:v>
                </c:pt>
                <c:pt idx="16">
                  <c:v>bezpieczeństwo</c:v>
                </c:pt>
              </c:strCache>
            </c:strRef>
          </c:cat>
          <c:val>
            <c:numRef>
              <c:f>Sheet2!$D$3:$D$19</c:f>
              <c:numCache>
                <c:formatCode>0.0%</c:formatCode>
                <c:ptCount val="17"/>
                <c:pt idx="0">
                  <c:v>4.2999999999999997E-2</c:v>
                </c:pt>
                <c:pt idx="1">
                  <c:v>4.2999999999999997E-2</c:v>
                </c:pt>
                <c:pt idx="2">
                  <c:v>4.2999999999999997E-2</c:v>
                </c:pt>
                <c:pt idx="3">
                  <c:v>4.2999999999999997E-2</c:v>
                </c:pt>
                <c:pt idx="4">
                  <c:v>8.6999999999999994E-2</c:v>
                </c:pt>
                <c:pt idx="5">
                  <c:v>8.6999999999999994E-2</c:v>
                </c:pt>
                <c:pt idx="6">
                  <c:v>0.13</c:v>
                </c:pt>
                <c:pt idx="7">
                  <c:v>0.13</c:v>
                </c:pt>
                <c:pt idx="8">
                  <c:v>0.17399999999999999</c:v>
                </c:pt>
                <c:pt idx="9">
                  <c:v>0.17399999999999999</c:v>
                </c:pt>
                <c:pt idx="10">
                  <c:v>0.17399999999999999</c:v>
                </c:pt>
                <c:pt idx="11">
                  <c:v>0.17399999999999999</c:v>
                </c:pt>
                <c:pt idx="12">
                  <c:v>0.217</c:v>
                </c:pt>
                <c:pt idx="13">
                  <c:v>0.217</c:v>
                </c:pt>
                <c:pt idx="14">
                  <c:v>0.26100000000000001</c:v>
                </c:pt>
                <c:pt idx="15">
                  <c:v>0.26100000000000001</c:v>
                </c:pt>
                <c:pt idx="16">
                  <c:v>0.435</c:v>
                </c:pt>
              </c:numCache>
            </c:numRef>
          </c:val>
          <c:extLst>
            <c:ext xmlns:c16="http://schemas.microsoft.com/office/drawing/2014/chart" uri="{C3380CC4-5D6E-409C-BE32-E72D297353CC}">
              <c16:uniqueId val="{00000000-1292-054C-B53C-60648D67B2BB}"/>
            </c:ext>
          </c:extLst>
        </c:ser>
        <c:dLbls>
          <c:dLblPos val="outEnd"/>
          <c:showLegendKey val="0"/>
          <c:showVal val="1"/>
          <c:showCatName val="0"/>
          <c:showSerName val="0"/>
          <c:showPercent val="0"/>
          <c:showBubbleSize val="0"/>
        </c:dLbls>
        <c:gapWidth val="227"/>
        <c:overlap val="-48"/>
        <c:axId val="1411772544"/>
        <c:axId val="965326624"/>
      </c:barChart>
      <c:catAx>
        <c:axId val="1411772544"/>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pl-PL"/>
          </a:p>
        </c:txPr>
        <c:crossAx val="965326624"/>
        <c:crosses val="autoZero"/>
        <c:auto val="1"/>
        <c:lblAlgn val="ctr"/>
        <c:lblOffset val="100"/>
        <c:noMultiLvlLbl val="0"/>
      </c:catAx>
      <c:valAx>
        <c:axId val="965326624"/>
        <c:scaling>
          <c:orientation val="minMax"/>
        </c:scaling>
        <c:delete val="1"/>
        <c:axPos val="b"/>
        <c:numFmt formatCode="0.0%" sourceLinked="1"/>
        <c:majorTickMark val="none"/>
        <c:minorTickMark val="none"/>
        <c:tickLblPos val="nextTo"/>
        <c:crossAx val="141177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2022.xlsx]po_raz pierwszy'!$C$3:$C$7</c:f>
              <c:strCache>
                <c:ptCount val="5"/>
                <c:pt idx="0">
                  <c:v>SBO 2018</c:v>
                </c:pt>
                <c:pt idx="1">
                  <c:v>SBO 2019</c:v>
                </c:pt>
                <c:pt idx="2">
                  <c:v>SBO 2020</c:v>
                </c:pt>
                <c:pt idx="3">
                  <c:v>SBO 2021</c:v>
                </c:pt>
                <c:pt idx="4">
                  <c:v>SBO 2022</c:v>
                </c:pt>
              </c:strCache>
            </c:strRef>
          </c:cat>
          <c:val>
            <c:numRef>
              <c:f>'[003_Analizy SBO 2022.xlsx]po_raz pierwszy'!$D$3:$D$7</c:f>
              <c:numCache>
                <c:formatCode>0%</c:formatCode>
                <c:ptCount val="5"/>
                <c:pt idx="0">
                  <c:v>0.57999999999999996</c:v>
                </c:pt>
                <c:pt idx="1">
                  <c:v>0.56000000000000005</c:v>
                </c:pt>
                <c:pt idx="2">
                  <c:v>0.59</c:v>
                </c:pt>
                <c:pt idx="3">
                  <c:v>0.57999999999999996</c:v>
                </c:pt>
                <c:pt idx="4">
                  <c:v>0.55000000000000004</c:v>
                </c:pt>
              </c:numCache>
            </c:numRef>
          </c:val>
          <c:extLst>
            <c:ext xmlns:c16="http://schemas.microsoft.com/office/drawing/2014/chart" uri="{C3380CC4-5D6E-409C-BE32-E72D297353CC}">
              <c16:uniqueId val="{00000000-0B38-41E4-B6E9-67C89363470F}"/>
            </c:ext>
          </c:extLst>
        </c:ser>
        <c:dLbls>
          <c:dLblPos val="ctr"/>
          <c:showLegendKey val="0"/>
          <c:showVal val="1"/>
          <c:showCatName val="0"/>
          <c:showSerName val="0"/>
          <c:showPercent val="0"/>
          <c:showBubbleSize val="0"/>
        </c:dLbls>
        <c:gapWidth val="100"/>
        <c:axId val="88634320"/>
        <c:axId val="88637232"/>
      </c:barChart>
      <c:catAx>
        <c:axId val="88634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pl-PL"/>
          </a:p>
        </c:txPr>
        <c:crossAx val="88637232"/>
        <c:crosses val="autoZero"/>
        <c:auto val="1"/>
        <c:lblAlgn val="ctr"/>
        <c:lblOffset val="100"/>
        <c:noMultiLvlLbl val="0"/>
      </c:catAx>
      <c:valAx>
        <c:axId val="88637232"/>
        <c:scaling>
          <c:orientation val="minMax"/>
          <c:min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pl-PL"/>
          </a:p>
        </c:txPr>
        <c:crossAx val="886343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'[003_Analizy SBO 2022.xlsx]p2_1 (2)'!$B$16</c:f>
              <c:strCache>
                <c:ptCount val="1"/>
                <c:pt idx="0">
                  <c:v>Zdecydowanie nie</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2022.xlsx]p2_1 (2)'!$A$17:$A$27</c:f>
              <c:strCache>
                <c:ptCount val="11"/>
                <c:pt idx="0">
                  <c:v>Zasady tegorocznego SBO            </c:v>
                </c:pt>
                <c:pt idx="1">
                  <c:v>Popularność SBO                     </c:v>
                </c:pt>
                <c:pt idx="2">
                  <c:v>Kampania informacyjna zachęcająca do składania projektów</c:v>
                </c:pt>
                <c:pt idx="3">
                  <c:v>Chęć zdobycia nowego doświadczenia/ rozwoju własnego</c:v>
                </c:pt>
                <c:pt idx="4">
                  <c:v>Budżet obywatelski to nowoczesna forma
zarządzania miastem</c:v>
                </c:pt>
                <c:pt idx="5">
                  <c:v>Budżet partycypacyjny jest narzędziem
demokracji bezpośredniej</c:v>
                </c:pt>
                <c:pt idx="6">
                  <c:v>Szczecinianie mogą kształtować miasto,
proponując własne pomysły</c:v>
                </c:pt>
                <c:pt idx="7">
                  <c:v>Możliwość głosowania przez wszystkich
mieszkańców miasta</c:v>
                </c:pt>
                <c:pt idx="8">
                  <c:v>Włączenie mieszkańców w proces decydowania o części budżetu miasta</c:v>
                </c:pt>
                <c:pt idx="9">
                  <c:v>SBO jest narzędziem budowania lokalnego
społeczeństwa obywatelskiego</c:v>
                </c:pt>
                <c:pt idx="10">
                  <c:v>Możliwość realizacji swojego pomysłu</c:v>
                </c:pt>
              </c:strCache>
            </c:strRef>
          </c:cat>
          <c:val>
            <c:numRef>
              <c:f>'[003_Analizy SBO 2022.xlsx]p2_1 (2)'!$B$17:$B$27</c:f>
              <c:numCache>
                <c:formatCode>0</c:formatCode>
                <c:ptCount val="11"/>
                <c:pt idx="0">
                  <c:v>21.2121212121212</c:v>
                </c:pt>
                <c:pt idx="1">
                  <c:v>12.121212121212119</c:v>
                </c:pt>
                <c:pt idx="2">
                  <c:v>21.212121212121211</c:v>
                </c:pt>
                <c:pt idx="3">
                  <c:v>9.0909090909090917</c:v>
                </c:pt>
                <c:pt idx="4">
                  <c:v>3.0303030303030298</c:v>
                </c:pt>
                <c:pt idx="5">
                  <c:v>6.0606060606060606</c:v>
                </c:pt>
                <c:pt idx="6">
                  <c:v>3.0303030303030298</c:v>
                </c:pt>
                <c:pt idx="7">
                  <c:v>3.0303030303030298</c:v>
                </c:pt>
                <c:pt idx="8">
                  <c:v>3.0303030303030298</c:v>
                </c:pt>
                <c:pt idx="9">
                  <c:v>6.0606060606060606</c:v>
                </c:pt>
                <c:pt idx="10">
                  <c:v>0</c:v>
                </c:pt>
              </c:numCache>
            </c:numRef>
          </c:val>
          <c:extLst>
            <c:ext xmlns:c16="http://schemas.microsoft.com/office/drawing/2014/chart" uri="{C3380CC4-5D6E-409C-BE32-E72D297353CC}">
              <c16:uniqueId val="{00000000-F844-4619-8610-5AB68C9AB591}"/>
            </c:ext>
          </c:extLst>
        </c:ser>
        <c:ser>
          <c:idx val="1"/>
          <c:order val="1"/>
          <c:tx>
            <c:strRef>
              <c:f>'[003_Analizy SBO 2022.xlsx]p2_1 (2)'!$C$16</c:f>
              <c:strCache>
                <c:ptCount val="1"/>
                <c:pt idx="0">
                  <c:v>Raczej nie</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2022.xlsx]p2_1 (2)'!$A$17:$A$27</c:f>
              <c:strCache>
                <c:ptCount val="11"/>
                <c:pt idx="0">
                  <c:v>Zasady tegorocznego SBO            </c:v>
                </c:pt>
                <c:pt idx="1">
                  <c:v>Popularność SBO                     </c:v>
                </c:pt>
                <c:pt idx="2">
                  <c:v>Kampania informacyjna zachęcająca do składania projektów</c:v>
                </c:pt>
                <c:pt idx="3">
                  <c:v>Chęć zdobycia nowego doświadczenia/ rozwoju własnego</c:v>
                </c:pt>
                <c:pt idx="4">
                  <c:v>Budżet obywatelski to nowoczesna forma
zarządzania miastem</c:v>
                </c:pt>
                <c:pt idx="5">
                  <c:v>Budżet partycypacyjny jest narzędziem
demokracji bezpośredniej</c:v>
                </c:pt>
                <c:pt idx="6">
                  <c:v>Szczecinianie mogą kształtować miasto,
proponując własne pomysły</c:v>
                </c:pt>
                <c:pt idx="7">
                  <c:v>Możliwość głosowania przez wszystkich
mieszkańców miasta</c:v>
                </c:pt>
                <c:pt idx="8">
                  <c:v>Włączenie mieszkańców w proces decydowania o części budżetu miasta</c:v>
                </c:pt>
                <c:pt idx="9">
                  <c:v>SBO jest narzędziem budowania lokalnego
społeczeństwa obywatelskiego</c:v>
                </c:pt>
                <c:pt idx="10">
                  <c:v>Możliwość realizacji swojego pomysłu</c:v>
                </c:pt>
              </c:strCache>
            </c:strRef>
          </c:cat>
          <c:val>
            <c:numRef>
              <c:f>'[003_Analizy SBO 2022.xlsx]p2_1 (2)'!$C$17:$C$27</c:f>
              <c:numCache>
                <c:formatCode>0</c:formatCode>
                <c:ptCount val="11"/>
                <c:pt idx="0">
                  <c:v>9.0909090909090917</c:v>
                </c:pt>
                <c:pt idx="1">
                  <c:v>18.18181818181818</c:v>
                </c:pt>
                <c:pt idx="2">
                  <c:v>9.0909090909090917</c:v>
                </c:pt>
                <c:pt idx="3">
                  <c:v>3.0303030303030298</c:v>
                </c:pt>
                <c:pt idx="4">
                  <c:v>9.0909090909090917</c:v>
                </c:pt>
                <c:pt idx="5">
                  <c:v>6.0606060606060606</c:v>
                </c:pt>
                <c:pt idx="6">
                  <c:v>9.0909090909090917</c:v>
                </c:pt>
                <c:pt idx="7">
                  <c:v>3.0303030303030298</c:v>
                </c:pt>
                <c:pt idx="8">
                  <c:v>6.0606060606060606</c:v>
                </c:pt>
                <c:pt idx="9">
                  <c:v>3.0303030303030298</c:v>
                </c:pt>
                <c:pt idx="10">
                  <c:v>3.0303030303030298</c:v>
                </c:pt>
              </c:numCache>
            </c:numRef>
          </c:val>
          <c:extLst>
            <c:ext xmlns:c16="http://schemas.microsoft.com/office/drawing/2014/chart" uri="{C3380CC4-5D6E-409C-BE32-E72D297353CC}">
              <c16:uniqueId val="{00000001-F844-4619-8610-5AB68C9AB591}"/>
            </c:ext>
          </c:extLst>
        </c:ser>
        <c:ser>
          <c:idx val="2"/>
          <c:order val="2"/>
          <c:tx>
            <c:strRef>
              <c:f>'[003_Analizy SBO 2022.xlsx]p2_1 (2)'!$D$16</c:f>
              <c:strCache>
                <c:ptCount val="1"/>
                <c:pt idx="0">
                  <c:v>Ani tak, ani nie</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2022.xlsx]p2_1 (2)'!$A$17:$A$27</c:f>
              <c:strCache>
                <c:ptCount val="11"/>
                <c:pt idx="0">
                  <c:v>Zasady tegorocznego SBO            </c:v>
                </c:pt>
                <c:pt idx="1">
                  <c:v>Popularność SBO                     </c:v>
                </c:pt>
                <c:pt idx="2">
                  <c:v>Kampania informacyjna zachęcająca do składania projektów</c:v>
                </c:pt>
                <c:pt idx="3">
                  <c:v>Chęć zdobycia nowego doświadczenia/ rozwoju własnego</c:v>
                </c:pt>
                <c:pt idx="4">
                  <c:v>Budżet obywatelski to nowoczesna forma
zarządzania miastem</c:v>
                </c:pt>
                <c:pt idx="5">
                  <c:v>Budżet partycypacyjny jest narzędziem
demokracji bezpośredniej</c:v>
                </c:pt>
                <c:pt idx="6">
                  <c:v>Szczecinianie mogą kształtować miasto,
proponując własne pomysły</c:v>
                </c:pt>
                <c:pt idx="7">
                  <c:v>Możliwość głosowania przez wszystkich
mieszkańców miasta</c:v>
                </c:pt>
                <c:pt idx="8">
                  <c:v>Włączenie mieszkańców w proces decydowania o części budżetu miasta</c:v>
                </c:pt>
                <c:pt idx="9">
                  <c:v>SBO jest narzędziem budowania lokalnego
społeczeństwa obywatelskiego</c:v>
                </c:pt>
                <c:pt idx="10">
                  <c:v>Możliwość realizacji swojego pomysłu</c:v>
                </c:pt>
              </c:strCache>
            </c:strRef>
          </c:cat>
          <c:val>
            <c:numRef>
              <c:f>'[003_Analizy SBO 2022.xlsx]p2_1 (2)'!$D$17:$D$27</c:f>
              <c:numCache>
                <c:formatCode>0</c:formatCode>
                <c:ptCount val="11"/>
                <c:pt idx="0">
                  <c:v>42.424242424242429</c:v>
                </c:pt>
                <c:pt idx="1">
                  <c:v>36.36363636363636</c:v>
                </c:pt>
                <c:pt idx="2">
                  <c:v>27.27272727272727</c:v>
                </c:pt>
                <c:pt idx="3">
                  <c:v>21.212121212121211</c:v>
                </c:pt>
                <c:pt idx="4">
                  <c:v>15.151515151515149</c:v>
                </c:pt>
                <c:pt idx="5">
                  <c:v>9.0909090909090917</c:v>
                </c:pt>
                <c:pt idx="6">
                  <c:v>0</c:v>
                </c:pt>
                <c:pt idx="7">
                  <c:v>9.0909090909090917</c:v>
                </c:pt>
                <c:pt idx="8">
                  <c:v>3.0303030303030298</c:v>
                </c:pt>
                <c:pt idx="9">
                  <c:v>0</c:v>
                </c:pt>
                <c:pt idx="10">
                  <c:v>3.0303030303030298</c:v>
                </c:pt>
              </c:numCache>
            </c:numRef>
          </c:val>
          <c:extLst>
            <c:ext xmlns:c16="http://schemas.microsoft.com/office/drawing/2014/chart" uri="{C3380CC4-5D6E-409C-BE32-E72D297353CC}">
              <c16:uniqueId val="{00000002-F844-4619-8610-5AB68C9AB591}"/>
            </c:ext>
          </c:extLst>
        </c:ser>
        <c:ser>
          <c:idx val="3"/>
          <c:order val="3"/>
          <c:tx>
            <c:strRef>
              <c:f>'[003_Analizy SBO 2022.xlsx]p2_1 (2)'!$E$16</c:f>
              <c:strCache>
                <c:ptCount val="1"/>
                <c:pt idx="0">
                  <c:v>Raczej tak</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2022.xlsx]p2_1 (2)'!$A$17:$A$27</c:f>
              <c:strCache>
                <c:ptCount val="11"/>
                <c:pt idx="0">
                  <c:v>Zasady tegorocznego SBO            </c:v>
                </c:pt>
                <c:pt idx="1">
                  <c:v>Popularność SBO                     </c:v>
                </c:pt>
                <c:pt idx="2">
                  <c:v>Kampania informacyjna zachęcająca do składania projektów</c:v>
                </c:pt>
                <c:pt idx="3">
                  <c:v>Chęć zdobycia nowego doświadczenia/ rozwoju własnego</c:v>
                </c:pt>
                <c:pt idx="4">
                  <c:v>Budżet obywatelski to nowoczesna forma
zarządzania miastem</c:v>
                </c:pt>
                <c:pt idx="5">
                  <c:v>Budżet partycypacyjny jest narzędziem
demokracji bezpośredniej</c:v>
                </c:pt>
                <c:pt idx="6">
                  <c:v>Szczecinianie mogą kształtować miasto,
proponując własne pomysły</c:v>
                </c:pt>
                <c:pt idx="7">
                  <c:v>Możliwość głosowania przez wszystkich
mieszkańców miasta</c:v>
                </c:pt>
                <c:pt idx="8">
                  <c:v>Włączenie mieszkańców w proces decydowania o części budżetu miasta</c:v>
                </c:pt>
                <c:pt idx="9">
                  <c:v>SBO jest narzędziem budowania lokalnego
społeczeństwa obywatelskiego</c:v>
                </c:pt>
                <c:pt idx="10">
                  <c:v>Możliwość realizacji swojego pomysłu</c:v>
                </c:pt>
              </c:strCache>
            </c:strRef>
          </c:cat>
          <c:val>
            <c:numRef>
              <c:f>'[003_Analizy SBO 2022.xlsx]p2_1 (2)'!$E$17:$E$27</c:f>
              <c:numCache>
                <c:formatCode>0</c:formatCode>
                <c:ptCount val="11"/>
                <c:pt idx="0">
                  <c:v>21.212121212121211</c:v>
                </c:pt>
                <c:pt idx="1">
                  <c:v>27.27272727272727</c:v>
                </c:pt>
                <c:pt idx="2">
                  <c:v>27.27272727272727</c:v>
                </c:pt>
                <c:pt idx="3">
                  <c:v>42.424242424242429</c:v>
                </c:pt>
                <c:pt idx="4">
                  <c:v>33.333333333333329</c:v>
                </c:pt>
                <c:pt idx="5">
                  <c:v>33.333333333333329</c:v>
                </c:pt>
                <c:pt idx="6">
                  <c:v>45.454545454545446</c:v>
                </c:pt>
                <c:pt idx="7">
                  <c:v>36.36363636363636</c:v>
                </c:pt>
                <c:pt idx="8">
                  <c:v>36.36363636363636</c:v>
                </c:pt>
                <c:pt idx="9">
                  <c:v>39.393939393939391</c:v>
                </c:pt>
                <c:pt idx="10">
                  <c:v>30.303030303030297</c:v>
                </c:pt>
              </c:numCache>
            </c:numRef>
          </c:val>
          <c:extLst>
            <c:ext xmlns:c16="http://schemas.microsoft.com/office/drawing/2014/chart" uri="{C3380CC4-5D6E-409C-BE32-E72D297353CC}">
              <c16:uniqueId val="{00000003-F844-4619-8610-5AB68C9AB591}"/>
            </c:ext>
          </c:extLst>
        </c:ser>
        <c:ser>
          <c:idx val="4"/>
          <c:order val="4"/>
          <c:tx>
            <c:strRef>
              <c:f>'[003_Analizy SBO 2022.xlsx]p2_1 (2)'!$F$16</c:f>
              <c:strCache>
                <c:ptCount val="1"/>
                <c:pt idx="0">
                  <c:v>Zdecydowanie tak</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2022.xlsx]p2_1 (2)'!$A$17:$A$27</c:f>
              <c:strCache>
                <c:ptCount val="11"/>
                <c:pt idx="0">
                  <c:v>Zasady tegorocznego SBO            </c:v>
                </c:pt>
                <c:pt idx="1">
                  <c:v>Popularność SBO                     </c:v>
                </c:pt>
                <c:pt idx="2">
                  <c:v>Kampania informacyjna zachęcająca do składania projektów</c:v>
                </c:pt>
                <c:pt idx="3">
                  <c:v>Chęć zdobycia nowego doświadczenia/ rozwoju własnego</c:v>
                </c:pt>
                <c:pt idx="4">
                  <c:v>Budżet obywatelski to nowoczesna forma
zarządzania miastem</c:v>
                </c:pt>
                <c:pt idx="5">
                  <c:v>Budżet partycypacyjny jest narzędziem
demokracji bezpośredniej</c:v>
                </c:pt>
                <c:pt idx="6">
                  <c:v>Szczecinianie mogą kształtować miasto,
proponując własne pomysły</c:v>
                </c:pt>
                <c:pt idx="7">
                  <c:v>Możliwość głosowania przez wszystkich
mieszkańców miasta</c:v>
                </c:pt>
                <c:pt idx="8">
                  <c:v>Włączenie mieszkańców w proces decydowania o części budżetu miasta</c:v>
                </c:pt>
                <c:pt idx="9">
                  <c:v>SBO jest narzędziem budowania lokalnego
społeczeństwa obywatelskiego</c:v>
                </c:pt>
                <c:pt idx="10">
                  <c:v>Możliwość realizacji swojego pomysłu</c:v>
                </c:pt>
              </c:strCache>
            </c:strRef>
          </c:cat>
          <c:val>
            <c:numRef>
              <c:f>'[003_Analizy SBO 2022.xlsx]p2_1 (2)'!$F$17:$F$27</c:f>
              <c:numCache>
                <c:formatCode>0</c:formatCode>
                <c:ptCount val="11"/>
                <c:pt idx="0">
                  <c:v>6.0606060606060606</c:v>
                </c:pt>
                <c:pt idx="1">
                  <c:v>6.0606060606060606</c:v>
                </c:pt>
                <c:pt idx="2">
                  <c:v>15.151515151515149</c:v>
                </c:pt>
                <c:pt idx="3">
                  <c:v>24.242424242424239</c:v>
                </c:pt>
                <c:pt idx="4">
                  <c:v>39.393939393939391</c:v>
                </c:pt>
                <c:pt idx="5">
                  <c:v>45.454545454545446</c:v>
                </c:pt>
                <c:pt idx="6">
                  <c:v>42.424242424242429</c:v>
                </c:pt>
                <c:pt idx="7">
                  <c:v>48.484848484848492</c:v>
                </c:pt>
                <c:pt idx="8">
                  <c:v>51.515151515151516</c:v>
                </c:pt>
                <c:pt idx="9">
                  <c:v>51.515151515151516</c:v>
                </c:pt>
                <c:pt idx="10">
                  <c:v>63.636363636363633</c:v>
                </c:pt>
              </c:numCache>
            </c:numRef>
          </c:val>
          <c:extLst>
            <c:ext xmlns:c16="http://schemas.microsoft.com/office/drawing/2014/chart" uri="{C3380CC4-5D6E-409C-BE32-E72D297353CC}">
              <c16:uniqueId val="{00000004-F844-4619-8610-5AB68C9AB591}"/>
            </c:ext>
          </c:extLst>
        </c:ser>
        <c:dLbls>
          <c:dLblPos val="ctr"/>
          <c:showLegendKey val="0"/>
          <c:showVal val="1"/>
          <c:showCatName val="0"/>
          <c:showSerName val="0"/>
          <c:showPercent val="0"/>
          <c:showBubbleSize val="0"/>
        </c:dLbls>
        <c:gapWidth val="150"/>
        <c:overlap val="100"/>
        <c:axId val="1518834144"/>
        <c:axId val="1518834560"/>
      </c:barChart>
      <c:catAx>
        <c:axId val="15188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crossAx val="1518834560"/>
        <c:crosses val="autoZero"/>
        <c:auto val="1"/>
        <c:lblAlgn val="ctr"/>
        <c:lblOffset val="100"/>
        <c:noMultiLvlLbl val="0"/>
      </c:catAx>
      <c:valAx>
        <c:axId val="15188345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crossAx val="151883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400"/>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'[003_Analizy SBO 2022.xlsx]p5_12'!$B$13</c:f>
              <c:strCache>
                <c:ptCount val="1"/>
                <c:pt idx="0">
                  <c:v>Bardzo łatwe</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2022.xlsx]p5_12'!$A$14:$A$20</c:f>
              <c:strCache>
                <c:ptCount val="7"/>
                <c:pt idx="0">
                  <c:v>Zebranie 10 podpisów pod listą poparcia dla
zgłaszanego projektu</c:v>
                </c:pt>
                <c:pt idx="1">
                  <c:v>Zdefiniowanie grup odbiorców              </c:v>
                </c:pt>
                <c:pt idx="2">
                  <c:v>Określenie celu projektu                    </c:v>
                </c:pt>
                <c:pt idx="3">
                  <c:v>Określenie warunków ogólnodostępności dla
wszystkich mieszkańców Szczecina</c:v>
                </c:pt>
                <c:pt idx="4">
                  <c:v>Zapisanie projektu w systemie informatycznym</c:v>
                </c:pt>
                <c:pt idx="5">
                  <c:v>Wskazanie lokalizacji projektu             </c:v>
                </c:pt>
                <c:pt idx="6">
                  <c:v>Stworzenie kosztorysu                    </c:v>
                </c:pt>
              </c:strCache>
            </c:strRef>
          </c:cat>
          <c:val>
            <c:numRef>
              <c:f>'[003_Analizy SBO 2022.xlsx]p5_12'!$B$14:$B$20</c:f>
              <c:numCache>
                <c:formatCode>0</c:formatCode>
                <c:ptCount val="7"/>
                <c:pt idx="0">
                  <c:v>66.666666666666657</c:v>
                </c:pt>
                <c:pt idx="1">
                  <c:v>63.636363636363633</c:v>
                </c:pt>
                <c:pt idx="2">
                  <c:v>57.575757575757578</c:v>
                </c:pt>
                <c:pt idx="3">
                  <c:v>39.393939393939391</c:v>
                </c:pt>
                <c:pt idx="4">
                  <c:v>21.212121212121211</c:v>
                </c:pt>
                <c:pt idx="5">
                  <c:v>27.27272727272727</c:v>
                </c:pt>
                <c:pt idx="6">
                  <c:v>9.0909090909090917</c:v>
                </c:pt>
              </c:numCache>
            </c:numRef>
          </c:val>
          <c:extLst>
            <c:ext xmlns:c16="http://schemas.microsoft.com/office/drawing/2014/chart" uri="{C3380CC4-5D6E-409C-BE32-E72D297353CC}">
              <c16:uniqueId val="{00000000-BD31-4994-BC65-9CA807D7A71F}"/>
            </c:ext>
          </c:extLst>
        </c:ser>
        <c:ser>
          <c:idx val="1"/>
          <c:order val="1"/>
          <c:tx>
            <c:strRef>
              <c:f>'[003_Analizy SBO 2022.xlsx]p5_12'!$C$13</c:f>
              <c:strCache>
                <c:ptCount val="1"/>
                <c:pt idx="0">
                  <c:v>Raczej łatwe</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2022.xlsx]p5_12'!$A$14:$A$20</c:f>
              <c:strCache>
                <c:ptCount val="7"/>
                <c:pt idx="0">
                  <c:v>Zebranie 10 podpisów pod listą poparcia dla
zgłaszanego projektu</c:v>
                </c:pt>
                <c:pt idx="1">
                  <c:v>Zdefiniowanie grup odbiorców              </c:v>
                </c:pt>
                <c:pt idx="2">
                  <c:v>Określenie celu projektu                    </c:v>
                </c:pt>
                <c:pt idx="3">
                  <c:v>Określenie warunków ogólnodostępności dla
wszystkich mieszkańców Szczecina</c:v>
                </c:pt>
                <c:pt idx="4">
                  <c:v>Zapisanie projektu w systemie informatycznym</c:v>
                </c:pt>
                <c:pt idx="5">
                  <c:v>Wskazanie lokalizacji projektu             </c:v>
                </c:pt>
                <c:pt idx="6">
                  <c:v>Stworzenie kosztorysu                    </c:v>
                </c:pt>
              </c:strCache>
            </c:strRef>
          </c:cat>
          <c:val>
            <c:numRef>
              <c:f>'[003_Analizy SBO 2022.xlsx]p5_12'!$C$14:$C$20</c:f>
              <c:numCache>
                <c:formatCode>0</c:formatCode>
                <c:ptCount val="7"/>
                <c:pt idx="0">
                  <c:v>24.242424242424239</c:v>
                </c:pt>
                <c:pt idx="1">
                  <c:v>27.27272727272727</c:v>
                </c:pt>
                <c:pt idx="2">
                  <c:v>36.36363636363636</c:v>
                </c:pt>
                <c:pt idx="3">
                  <c:v>39.393939393939391</c:v>
                </c:pt>
                <c:pt idx="4">
                  <c:v>48.484848484848492</c:v>
                </c:pt>
                <c:pt idx="5">
                  <c:v>24.242424242424239</c:v>
                </c:pt>
                <c:pt idx="6">
                  <c:v>21.212121212121211</c:v>
                </c:pt>
              </c:numCache>
            </c:numRef>
          </c:val>
          <c:extLst>
            <c:ext xmlns:c16="http://schemas.microsoft.com/office/drawing/2014/chart" uri="{C3380CC4-5D6E-409C-BE32-E72D297353CC}">
              <c16:uniqueId val="{00000001-BD31-4994-BC65-9CA807D7A71F}"/>
            </c:ext>
          </c:extLst>
        </c:ser>
        <c:ser>
          <c:idx val="2"/>
          <c:order val="2"/>
          <c:tx>
            <c:strRef>
              <c:f>'[003_Analizy SBO 2022.xlsx]p5_12'!$D$13</c:f>
              <c:strCache>
                <c:ptCount val="1"/>
                <c:pt idx="0">
                  <c:v>Ani łatwe, ani trudne</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2022.xlsx]p5_12'!$A$14:$A$20</c:f>
              <c:strCache>
                <c:ptCount val="7"/>
                <c:pt idx="0">
                  <c:v>Zebranie 10 podpisów pod listą poparcia dla
zgłaszanego projektu</c:v>
                </c:pt>
                <c:pt idx="1">
                  <c:v>Zdefiniowanie grup odbiorców              </c:v>
                </c:pt>
                <c:pt idx="2">
                  <c:v>Określenie celu projektu                    </c:v>
                </c:pt>
                <c:pt idx="3">
                  <c:v>Określenie warunków ogólnodostępności dla
wszystkich mieszkańców Szczecina</c:v>
                </c:pt>
                <c:pt idx="4">
                  <c:v>Zapisanie projektu w systemie informatycznym</c:v>
                </c:pt>
                <c:pt idx="5">
                  <c:v>Wskazanie lokalizacji projektu             </c:v>
                </c:pt>
                <c:pt idx="6">
                  <c:v>Stworzenie kosztorysu                    </c:v>
                </c:pt>
              </c:strCache>
            </c:strRef>
          </c:cat>
          <c:val>
            <c:numRef>
              <c:f>'[003_Analizy SBO 2022.xlsx]p5_12'!$D$14:$D$20</c:f>
              <c:numCache>
                <c:formatCode>0</c:formatCode>
                <c:ptCount val="7"/>
                <c:pt idx="0">
                  <c:v>6.0606060606060606</c:v>
                </c:pt>
                <c:pt idx="1">
                  <c:v>6.0606060606060606</c:v>
                </c:pt>
                <c:pt idx="2">
                  <c:v>3.0303030303030298</c:v>
                </c:pt>
                <c:pt idx="3">
                  <c:v>18.18181818181818</c:v>
                </c:pt>
                <c:pt idx="4">
                  <c:v>24.242424242424239</c:v>
                </c:pt>
                <c:pt idx="5">
                  <c:v>9.0909090909090917</c:v>
                </c:pt>
                <c:pt idx="6">
                  <c:v>21.212121212121211</c:v>
                </c:pt>
              </c:numCache>
            </c:numRef>
          </c:val>
          <c:extLst>
            <c:ext xmlns:c16="http://schemas.microsoft.com/office/drawing/2014/chart" uri="{C3380CC4-5D6E-409C-BE32-E72D297353CC}">
              <c16:uniqueId val="{00000002-BD31-4994-BC65-9CA807D7A71F}"/>
            </c:ext>
          </c:extLst>
        </c:ser>
        <c:ser>
          <c:idx val="3"/>
          <c:order val="3"/>
          <c:tx>
            <c:strRef>
              <c:f>'[003_Analizy SBO 2022.xlsx]p5_12'!$E$13</c:f>
              <c:strCache>
                <c:ptCount val="1"/>
                <c:pt idx="0">
                  <c:v>Raczej trudne</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2022.xlsx]p5_12'!$A$14:$A$20</c:f>
              <c:strCache>
                <c:ptCount val="7"/>
                <c:pt idx="0">
                  <c:v>Zebranie 10 podpisów pod listą poparcia dla
zgłaszanego projektu</c:v>
                </c:pt>
                <c:pt idx="1">
                  <c:v>Zdefiniowanie grup odbiorców              </c:v>
                </c:pt>
                <c:pt idx="2">
                  <c:v>Określenie celu projektu                    </c:v>
                </c:pt>
                <c:pt idx="3">
                  <c:v>Określenie warunków ogólnodostępności dla
wszystkich mieszkańców Szczecina</c:v>
                </c:pt>
                <c:pt idx="4">
                  <c:v>Zapisanie projektu w systemie informatycznym</c:v>
                </c:pt>
                <c:pt idx="5">
                  <c:v>Wskazanie lokalizacji projektu             </c:v>
                </c:pt>
                <c:pt idx="6">
                  <c:v>Stworzenie kosztorysu                    </c:v>
                </c:pt>
              </c:strCache>
            </c:strRef>
          </c:cat>
          <c:val>
            <c:numRef>
              <c:f>'[003_Analizy SBO 2022.xlsx]p5_12'!$E$14:$E$20</c:f>
              <c:numCache>
                <c:formatCode>0</c:formatCode>
                <c:ptCount val="7"/>
                <c:pt idx="0">
                  <c:v>3.0303030303030298</c:v>
                </c:pt>
                <c:pt idx="1">
                  <c:v>3.0303030303030298</c:v>
                </c:pt>
                <c:pt idx="2">
                  <c:v>3.0303030303030298</c:v>
                </c:pt>
                <c:pt idx="3">
                  <c:v>3.0303030303030298</c:v>
                </c:pt>
                <c:pt idx="4">
                  <c:v>6.0606060606060606</c:v>
                </c:pt>
                <c:pt idx="5">
                  <c:v>21.212121212121211</c:v>
                </c:pt>
                <c:pt idx="6">
                  <c:v>42.424242424242429</c:v>
                </c:pt>
              </c:numCache>
            </c:numRef>
          </c:val>
          <c:extLst>
            <c:ext xmlns:c16="http://schemas.microsoft.com/office/drawing/2014/chart" uri="{C3380CC4-5D6E-409C-BE32-E72D297353CC}">
              <c16:uniqueId val="{00000003-BD31-4994-BC65-9CA807D7A71F}"/>
            </c:ext>
          </c:extLst>
        </c:ser>
        <c:ser>
          <c:idx val="4"/>
          <c:order val="4"/>
          <c:tx>
            <c:strRef>
              <c:f>'[003_Analizy SBO 2022.xlsx]p5_12'!$F$13</c:f>
              <c:strCache>
                <c:ptCount val="1"/>
                <c:pt idx="0">
                  <c:v>Bardzo trudne</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2022.xlsx]p5_12'!$A$14:$A$20</c:f>
              <c:strCache>
                <c:ptCount val="7"/>
                <c:pt idx="0">
                  <c:v>Zebranie 10 podpisów pod listą poparcia dla
zgłaszanego projektu</c:v>
                </c:pt>
                <c:pt idx="1">
                  <c:v>Zdefiniowanie grup odbiorców              </c:v>
                </c:pt>
                <c:pt idx="2">
                  <c:v>Określenie celu projektu                    </c:v>
                </c:pt>
                <c:pt idx="3">
                  <c:v>Określenie warunków ogólnodostępności dla
wszystkich mieszkańców Szczecina</c:v>
                </c:pt>
                <c:pt idx="4">
                  <c:v>Zapisanie projektu w systemie informatycznym</c:v>
                </c:pt>
                <c:pt idx="5">
                  <c:v>Wskazanie lokalizacji projektu             </c:v>
                </c:pt>
                <c:pt idx="6">
                  <c:v>Stworzenie kosztorysu                    </c:v>
                </c:pt>
              </c:strCache>
            </c:strRef>
          </c:cat>
          <c:val>
            <c:numRef>
              <c:f>'[003_Analizy SBO 2022.xlsx]p5_12'!$F$14:$F$20</c:f>
              <c:numCache>
                <c:formatCode>0</c:formatCode>
                <c:ptCount val="7"/>
                <c:pt idx="0">
                  <c:v>0</c:v>
                </c:pt>
                <c:pt idx="1">
                  <c:v>0</c:v>
                </c:pt>
                <c:pt idx="2">
                  <c:v>0</c:v>
                </c:pt>
                <c:pt idx="3">
                  <c:v>0</c:v>
                </c:pt>
                <c:pt idx="4">
                  <c:v>0</c:v>
                </c:pt>
                <c:pt idx="5">
                  <c:v>18.18181818181818</c:v>
                </c:pt>
                <c:pt idx="6">
                  <c:v>6.0606060606060606</c:v>
                </c:pt>
              </c:numCache>
            </c:numRef>
          </c:val>
          <c:extLst>
            <c:ext xmlns:c16="http://schemas.microsoft.com/office/drawing/2014/chart" uri="{C3380CC4-5D6E-409C-BE32-E72D297353CC}">
              <c16:uniqueId val="{00000004-BD31-4994-BC65-9CA807D7A71F}"/>
            </c:ext>
          </c:extLst>
        </c:ser>
        <c:dLbls>
          <c:dLblPos val="ctr"/>
          <c:showLegendKey val="0"/>
          <c:showVal val="1"/>
          <c:showCatName val="0"/>
          <c:showSerName val="0"/>
          <c:showPercent val="0"/>
          <c:showBubbleSize val="0"/>
        </c:dLbls>
        <c:gapWidth val="150"/>
        <c:overlap val="100"/>
        <c:axId val="1408800720"/>
        <c:axId val="1408798640"/>
      </c:barChart>
      <c:catAx>
        <c:axId val="1408800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408798640"/>
        <c:crosses val="autoZero"/>
        <c:auto val="1"/>
        <c:lblAlgn val="ctr"/>
        <c:lblOffset val="100"/>
        <c:noMultiLvlLbl val="0"/>
      </c:catAx>
      <c:valAx>
        <c:axId val="14087986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408800720"/>
        <c:crosses val="autoZero"/>
        <c:crossBetween val="between"/>
      </c:valAx>
      <c:spPr>
        <a:noFill/>
        <a:ln>
          <a:noFill/>
        </a:ln>
        <a:effectLst/>
      </c:spPr>
    </c:plotArea>
    <c:legend>
      <c:legendPos val="b"/>
      <c:layout>
        <c:manualLayout>
          <c:xMode val="edge"/>
          <c:yMode val="edge"/>
          <c:x val="8.3878417754765823E-3"/>
          <c:y val="0.91949675407208065"/>
          <c:w val="0.9819693451780066"/>
          <c:h val="7.18948133759181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'[003_Analizy SBO 2022.xlsx]p5_14'!$C$15</c:f>
              <c:strCache>
                <c:ptCount val="1"/>
                <c:pt idx="0">
                  <c:v>Bardzo łatwy</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2022.xlsx]p5_14'!$B$16:$B$23</c:f>
              <c:strCache>
                <c:ptCount val="8"/>
                <c:pt idx="0">
                  <c:v>VII etap - promocja projektu wśród mieszkańców</c:v>
                </c:pt>
                <c:pt idx="1">
                  <c:v>VI etap – zatwierdzenie listy projektów           </c:v>
                </c:pt>
                <c:pt idx="2">
                  <c:v>V etap - rozpatrywanie odwołania przez Zespół Odwoławczy powołany przez Prezydenta M. Szczecin</c:v>
                </c:pt>
                <c:pt idx="3">
                  <c:v>IV etap – weryfikacja w Zespołach Opiniujących SBO powołanych przez Prezydenta M. Szczecin</c:v>
                </c:pt>
                <c:pt idx="4">
                  <c:v>III etap - weryfikacja merytoryczna przez UM Szczecin  </c:v>
                </c:pt>
                <c:pt idx="5">
                  <c:v>II etap – weryfikacja formalna przez UM Szczecin      </c:v>
                </c:pt>
                <c:pt idx="6">
                  <c:v>I etap (b) - dostarczenie/przesłanie formularza projektu SBO</c:v>
                </c:pt>
                <c:pt idx="7">
                  <c:v>I etap (a) - wypełnienie formularza projektu SBO      </c:v>
                </c:pt>
              </c:strCache>
            </c:strRef>
          </c:cat>
          <c:val>
            <c:numRef>
              <c:f>'[003_Analizy SBO 2022.xlsx]p5_14'!$C$16:$C$23</c:f>
              <c:numCache>
                <c:formatCode>0</c:formatCode>
                <c:ptCount val="8"/>
                <c:pt idx="0">
                  <c:v>9.0909090909090917</c:v>
                </c:pt>
                <c:pt idx="1">
                  <c:v>18.18181818181818</c:v>
                </c:pt>
                <c:pt idx="2">
                  <c:v>6.0606060606060606</c:v>
                </c:pt>
                <c:pt idx="3">
                  <c:v>9.0909090909090917</c:v>
                </c:pt>
                <c:pt idx="4">
                  <c:v>9.0909090909090917</c:v>
                </c:pt>
                <c:pt idx="5">
                  <c:v>18.18181818181818</c:v>
                </c:pt>
                <c:pt idx="6">
                  <c:v>51.515151515151516</c:v>
                </c:pt>
                <c:pt idx="7">
                  <c:v>27.27272727272727</c:v>
                </c:pt>
              </c:numCache>
            </c:numRef>
          </c:val>
          <c:extLst>
            <c:ext xmlns:c16="http://schemas.microsoft.com/office/drawing/2014/chart" uri="{C3380CC4-5D6E-409C-BE32-E72D297353CC}">
              <c16:uniqueId val="{00000000-3602-415D-9C89-199C042D5089}"/>
            </c:ext>
          </c:extLst>
        </c:ser>
        <c:ser>
          <c:idx val="1"/>
          <c:order val="1"/>
          <c:tx>
            <c:strRef>
              <c:f>'[003_Analizy SBO 2022.xlsx]p5_14'!$D$15</c:f>
              <c:strCache>
                <c:ptCount val="1"/>
                <c:pt idx="0">
                  <c:v>Raczej łatwy</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2022.xlsx]p5_14'!$B$16:$B$23</c:f>
              <c:strCache>
                <c:ptCount val="8"/>
                <c:pt idx="0">
                  <c:v>VII etap - promocja projektu wśród mieszkańców</c:v>
                </c:pt>
                <c:pt idx="1">
                  <c:v>VI etap – zatwierdzenie listy projektów           </c:v>
                </c:pt>
                <c:pt idx="2">
                  <c:v>V etap - rozpatrywanie odwołania przez Zespół Odwoławczy powołany przez Prezydenta M. Szczecin</c:v>
                </c:pt>
                <c:pt idx="3">
                  <c:v>IV etap – weryfikacja w Zespołach Opiniujących SBO powołanych przez Prezydenta M. Szczecin</c:v>
                </c:pt>
                <c:pt idx="4">
                  <c:v>III etap - weryfikacja merytoryczna przez UM Szczecin  </c:v>
                </c:pt>
                <c:pt idx="5">
                  <c:v>II etap – weryfikacja formalna przez UM Szczecin      </c:v>
                </c:pt>
                <c:pt idx="6">
                  <c:v>I etap (b) - dostarczenie/przesłanie formularza projektu SBO</c:v>
                </c:pt>
                <c:pt idx="7">
                  <c:v>I etap (a) - wypełnienie formularza projektu SBO      </c:v>
                </c:pt>
              </c:strCache>
            </c:strRef>
          </c:cat>
          <c:val>
            <c:numRef>
              <c:f>'[003_Analizy SBO 2022.xlsx]p5_14'!$D$16:$D$23</c:f>
              <c:numCache>
                <c:formatCode>0</c:formatCode>
                <c:ptCount val="8"/>
                <c:pt idx="0">
                  <c:v>21.212121212121211</c:v>
                </c:pt>
                <c:pt idx="1">
                  <c:v>24.242424242424239</c:v>
                </c:pt>
                <c:pt idx="2">
                  <c:v>12.121212121212119</c:v>
                </c:pt>
                <c:pt idx="3">
                  <c:v>21.212121212121211</c:v>
                </c:pt>
                <c:pt idx="4">
                  <c:v>18.18181818181818</c:v>
                </c:pt>
                <c:pt idx="5">
                  <c:v>27.27272727272727</c:v>
                </c:pt>
                <c:pt idx="6">
                  <c:v>30.303030303030297</c:v>
                </c:pt>
                <c:pt idx="7">
                  <c:v>51.515151515151516</c:v>
                </c:pt>
              </c:numCache>
            </c:numRef>
          </c:val>
          <c:extLst>
            <c:ext xmlns:c16="http://schemas.microsoft.com/office/drawing/2014/chart" uri="{C3380CC4-5D6E-409C-BE32-E72D297353CC}">
              <c16:uniqueId val="{00000001-3602-415D-9C89-199C042D5089}"/>
            </c:ext>
          </c:extLst>
        </c:ser>
        <c:ser>
          <c:idx val="2"/>
          <c:order val="2"/>
          <c:tx>
            <c:strRef>
              <c:f>'[003_Analizy SBO 2022.xlsx]p5_14'!$E$15</c:f>
              <c:strCache>
                <c:ptCount val="1"/>
                <c:pt idx="0">
                  <c:v>Ani łatwy, ani trudny</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2022.xlsx]p5_14'!$B$16:$B$23</c:f>
              <c:strCache>
                <c:ptCount val="8"/>
                <c:pt idx="0">
                  <c:v>VII etap - promocja projektu wśród mieszkańców</c:v>
                </c:pt>
                <c:pt idx="1">
                  <c:v>VI etap – zatwierdzenie listy projektów           </c:v>
                </c:pt>
                <c:pt idx="2">
                  <c:v>V etap - rozpatrywanie odwołania przez Zespół Odwoławczy powołany przez Prezydenta M. Szczecin</c:v>
                </c:pt>
                <c:pt idx="3">
                  <c:v>IV etap – weryfikacja w Zespołach Opiniujących SBO powołanych przez Prezydenta M. Szczecin</c:v>
                </c:pt>
                <c:pt idx="4">
                  <c:v>III etap - weryfikacja merytoryczna przez UM Szczecin  </c:v>
                </c:pt>
                <c:pt idx="5">
                  <c:v>II etap – weryfikacja formalna przez UM Szczecin      </c:v>
                </c:pt>
                <c:pt idx="6">
                  <c:v>I etap (b) - dostarczenie/przesłanie formularza projektu SBO</c:v>
                </c:pt>
                <c:pt idx="7">
                  <c:v>I etap (a) - wypełnienie formularza projektu SBO      </c:v>
                </c:pt>
              </c:strCache>
            </c:strRef>
          </c:cat>
          <c:val>
            <c:numRef>
              <c:f>'[003_Analizy SBO 2022.xlsx]p5_14'!$E$16:$E$23</c:f>
              <c:numCache>
                <c:formatCode>0</c:formatCode>
                <c:ptCount val="8"/>
                <c:pt idx="0">
                  <c:v>12.121212121212119</c:v>
                </c:pt>
                <c:pt idx="1">
                  <c:v>21.212121212121211</c:v>
                </c:pt>
                <c:pt idx="2">
                  <c:v>24.242424242424239</c:v>
                </c:pt>
                <c:pt idx="3">
                  <c:v>30.303030303030297</c:v>
                </c:pt>
                <c:pt idx="4">
                  <c:v>24.242424242424239</c:v>
                </c:pt>
                <c:pt idx="5">
                  <c:v>30.303030303030297</c:v>
                </c:pt>
                <c:pt idx="6">
                  <c:v>12.121212121212119</c:v>
                </c:pt>
                <c:pt idx="7">
                  <c:v>18.18181818181818</c:v>
                </c:pt>
              </c:numCache>
            </c:numRef>
          </c:val>
          <c:extLst>
            <c:ext xmlns:c16="http://schemas.microsoft.com/office/drawing/2014/chart" uri="{C3380CC4-5D6E-409C-BE32-E72D297353CC}">
              <c16:uniqueId val="{00000002-3602-415D-9C89-199C042D5089}"/>
            </c:ext>
          </c:extLst>
        </c:ser>
        <c:ser>
          <c:idx val="3"/>
          <c:order val="3"/>
          <c:tx>
            <c:strRef>
              <c:f>'[003_Analizy SBO 2022.xlsx]p5_14'!$F$15</c:f>
              <c:strCache>
                <c:ptCount val="1"/>
                <c:pt idx="0">
                  <c:v>Raczej trudny</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2022.xlsx]p5_14'!$B$16:$B$23</c:f>
              <c:strCache>
                <c:ptCount val="8"/>
                <c:pt idx="0">
                  <c:v>VII etap - promocja projektu wśród mieszkańców</c:v>
                </c:pt>
                <c:pt idx="1">
                  <c:v>VI etap – zatwierdzenie listy projektów           </c:v>
                </c:pt>
                <c:pt idx="2">
                  <c:v>V etap - rozpatrywanie odwołania przez Zespół Odwoławczy powołany przez Prezydenta M. Szczecin</c:v>
                </c:pt>
                <c:pt idx="3">
                  <c:v>IV etap – weryfikacja w Zespołach Opiniujących SBO powołanych przez Prezydenta M. Szczecin</c:v>
                </c:pt>
                <c:pt idx="4">
                  <c:v>III etap - weryfikacja merytoryczna przez UM Szczecin  </c:v>
                </c:pt>
                <c:pt idx="5">
                  <c:v>II etap – weryfikacja formalna przez UM Szczecin      </c:v>
                </c:pt>
                <c:pt idx="6">
                  <c:v>I etap (b) - dostarczenie/przesłanie formularza projektu SBO</c:v>
                </c:pt>
                <c:pt idx="7">
                  <c:v>I etap (a) - wypełnienie formularza projektu SBO      </c:v>
                </c:pt>
              </c:strCache>
            </c:strRef>
          </c:cat>
          <c:val>
            <c:numRef>
              <c:f>'[003_Analizy SBO 2022.xlsx]p5_14'!$F$16:$F$23</c:f>
              <c:numCache>
                <c:formatCode>0</c:formatCode>
                <c:ptCount val="8"/>
                <c:pt idx="0">
                  <c:v>24.242424242424239</c:v>
                </c:pt>
                <c:pt idx="1">
                  <c:v>9.0909090909090917</c:v>
                </c:pt>
                <c:pt idx="2">
                  <c:v>12.121212121212119</c:v>
                </c:pt>
                <c:pt idx="3">
                  <c:v>18.18181818181818</c:v>
                </c:pt>
                <c:pt idx="4">
                  <c:v>12.121212121212119</c:v>
                </c:pt>
                <c:pt idx="5">
                  <c:v>12.121212121212119</c:v>
                </c:pt>
                <c:pt idx="6">
                  <c:v>6.0606060606060606</c:v>
                </c:pt>
                <c:pt idx="7">
                  <c:v>3.0303030303030298</c:v>
                </c:pt>
              </c:numCache>
            </c:numRef>
          </c:val>
          <c:extLst>
            <c:ext xmlns:c16="http://schemas.microsoft.com/office/drawing/2014/chart" uri="{C3380CC4-5D6E-409C-BE32-E72D297353CC}">
              <c16:uniqueId val="{00000003-3602-415D-9C89-199C042D5089}"/>
            </c:ext>
          </c:extLst>
        </c:ser>
        <c:ser>
          <c:idx val="4"/>
          <c:order val="4"/>
          <c:tx>
            <c:strRef>
              <c:f>'[003_Analizy SBO 2022.xlsx]p5_14'!$G$15</c:f>
              <c:strCache>
                <c:ptCount val="1"/>
                <c:pt idx="0">
                  <c:v>Bardzo trudny</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2022.xlsx]p5_14'!$B$16:$B$23</c:f>
              <c:strCache>
                <c:ptCount val="8"/>
                <c:pt idx="0">
                  <c:v>VII etap - promocja projektu wśród mieszkańców</c:v>
                </c:pt>
                <c:pt idx="1">
                  <c:v>VI etap – zatwierdzenie listy projektów           </c:v>
                </c:pt>
                <c:pt idx="2">
                  <c:v>V etap - rozpatrywanie odwołania przez Zespół Odwoławczy powołany przez Prezydenta M. Szczecin</c:v>
                </c:pt>
                <c:pt idx="3">
                  <c:v>IV etap – weryfikacja w Zespołach Opiniujących SBO powołanych przez Prezydenta M. Szczecin</c:v>
                </c:pt>
                <c:pt idx="4">
                  <c:v>III etap - weryfikacja merytoryczna przez UM Szczecin  </c:v>
                </c:pt>
                <c:pt idx="5">
                  <c:v>II etap – weryfikacja formalna przez UM Szczecin      </c:v>
                </c:pt>
                <c:pt idx="6">
                  <c:v>I etap (b) - dostarczenie/przesłanie formularza projektu SBO</c:v>
                </c:pt>
                <c:pt idx="7">
                  <c:v>I etap (a) - wypełnienie formularza projektu SBO      </c:v>
                </c:pt>
              </c:strCache>
            </c:strRef>
          </c:cat>
          <c:val>
            <c:numRef>
              <c:f>'[003_Analizy SBO 2022.xlsx]p5_14'!$G$16:$G$23</c:f>
              <c:numCache>
                <c:formatCode>0</c:formatCode>
                <c:ptCount val="8"/>
                <c:pt idx="0">
                  <c:v>15.151515151515149</c:v>
                </c:pt>
                <c:pt idx="1">
                  <c:v>6.0606060606060606</c:v>
                </c:pt>
                <c:pt idx="2">
                  <c:v>9.0909090909090917</c:v>
                </c:pt>
                <c:pt idx="3">
                  <c:v>9.0909090909090917</c:v>
                </c:pt>
                <c:pt idx="4">
                  <c:v>27.27272727272727</c:v>
                </c:pt>
                <c:pt idx="5">
                  <c:v>6.0606060606060606</c:v>
                </c:pt>
                <c:pt idx="6">
                  <c:v>0</c:v>
                </c:pt>
                <c:pt idx="7">
                  <c:v>0</c:v>
                </c:pt>
              </c:numCache>
            </c:numRef>
          </c:val>
          <c:extLst>
            <c:ext xmlns:c16="http://schemas.microsoft.com/office/drawing/2014/chart" uri="{C3380CC4-5D6E-409C-BE32-E72D297353CC}">
              <c16:uniqueId val="{00000004-3602-415D-9C89-199C042D5089}"/>
            </c:ext>
          </c:extLst>
        </c:ser>
        <c:ser>
          <c:idx val="5"/>
          <c:order val="5"/>
          <c:tx>
            <c:strRef>
              <c:f>'[003_Analizy SBO 2022.xlsx]p5_14'!$H$15</c:f>
              <c:strCache>
                <c:ptCount val="1"/>
                <c:pt idx="0">
                  <c:v>Trudno powiedzieć</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2022.xlsx]p5_14'!$B$16:$B$23</c:f>
              <c:strCache>
                <c:ptCount val="8"/>
                <c:pt idx="0">
                  <c:v>VII etap - promocja projektu wśród mieszkańców</c:v>
                </c:pt>
                <c:pt idx="1">
                  <c:v>VI etap – zatwierdzenie listy projektów           </c:v>
                </c:pt>
                <c:pt idx="2">
                  <c:v>V etap - rozpatrywanie odwołania przez Zespół Odwoławczy powołany przez Prezydenta M. Szczecin</c:v>
                </c:pt>
                <c:pt idx="3">
                  <c:v>IV etap – weryfikacja w Zespołach Opiniujących SBO powołanych przez Prezydenta M. Szczecin</c:v>
                </c:pt>
                <c:pt idx="4">
                  <c:v>III etap - weryfikacja merytoryczna przez UM Szczecin  </c:v>
                </c:pt>
                <c:pt idx="5">
                  <c:v>II etap – weryfikacja formalna przez UM Szczecin      </c:v>
                </c:pt>
                <c:pt idx="6">
                  <c:v>I etap (b) - dostarczenie/przesłanie formularza projektu SBO</c:v>
                </c:pt>
                <c:pt idx="7">
                  <c:v>I etap (a) - wypełnienie formularza projektu SBO      </c:v>
                </c:pt>
              </c:strCache>
            </c:strRef>
          </c:cat>
          <c:val>
            <c:numRef>
              <c:f>'[003_Analizy SBO 2022.xlsx]p5_14'!$H$16:$H$23</c:f>
              <c:numCache>
                <c:formatCode>0</c:formatCode>
                <c:ptCount val="8"/>
                <c:pt idx="0">
                  <c:v>18.18181818181818</c:v>
                </c:pt>
                <c:pt idx="1">
                  <c:v>21.212121212121211</c:v>
                </c:pt>
                <c:pt idx="2">
                  <c:v>36.36363636363636</c:v>
                </c:pt>
                <c:pt idx="3">
                  <c:v>12.121212121212119</c:v>
                </c:pt>
                <c:pt idx="4">
                  <c:v>9.0909090909090917</c:v>
                </c:pt>
                <c:pt idx="5">
                  <c:v>6.0606060606060606</c:v>
                </c:pt>
                <c:pt idx="6">
                  <c:v>0</c:v>
                </c:pt>
                <c:pt idx="7">
                  <c:v>0</c:v>
                </c:pt>
              </c:numCache>
            </c:numRef>
          </c:val>
          <c:extLst>
            <c:ext xmlns:c16="http://schemas.microsoft.com/office/drawing/2014/chart" uri="{C3380CC4-5D6E-409C-BE32-E72D297353CC}">
              <c16:uniqueId val="{00000005-3602-415D-9C89-199C042D5089}"/>
            </c:ext>
          </c:extLst>
        </c:ser>
        <c:dLbls>
          <c:dLblPos val="ctr"/>
          <c:showLegendKey val="0"/>
          <c:showVal val="1"/>
          <c:showCatName val="0"/>
          <c:showSerName val="0"/>
          <c:showPercent val="0"/>
          <c:showBubbleSize val="0"/>
        </c:dLbls>
        <c:gapWidth val="150"/>
        <c:overlap val="100"/>
        <c:axId val="1414519328"/>
        <c:axId val="1414519744"/>
      </c:barChart>
      <c:catAx>
        <c:axId val="1414519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crossAx val="1414519744"/>
        <c:crosses val="autoZero"/>
        <c:auto val="1"/>
        <c:lblAlgn val="ctr"/>
        <c:lblOffset val="100"/>
        <c:noMultiLvlLbl val="0"/>
      </c:catAx>
      <c:valAx>
        <c:axId val="14145197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crossAx val="1414519328"/>
        <c:crosses val="autoZero"/>
        <c:crossBetween val="between"/>
      </c:valAx>
      <c:spPr>
        <a:noFill/>
        <a:ln>
          <a:noFill/>
        </a:ln>
        <a:effectLst/>
      </c:spPr>
    </c:plotArea>
    <c:legend>
      <c:legendPos val="b"/>
      <c:layout>
        <c:manualLayout>
          <c:xMode val="edge"/>
          <c:yMode val="edge"/>
          <c:x val="6.3567534827377332E-3"/>
          <c:y val="0.88204256193864095"/>
          <c:w val="0.9851495726495727"/>
          <c:h val="0.100553522180285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400"/>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7233878300452"/>
          <c:y val="2.8730000310539017E-2"/>
          <c:w val="0.4871205695580853"/>
          <c:h val="0.75343204577276512"/>
        </c:manualLayout>
      </c:layout>
      <c:barChart>
        <c:barDir val="bar"/>
        <c:grouping val="stacked"/>
        <c:varyColors val="0"/>
        <c:ser>
          <c:idx val="0"/>
          <c:order val="0"/>
          <c:tx>
            <c:strRef>
              <c:f>'[003_Analizy SBO 2022.xlsx]p7'!$B$12</c:f>
              <c:strCache>
                <c:ptCount val="1"/>
                <c:pt idx="0">
                  <c:v>Zdecydowanie nie</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2022.xlsx]p7'!$A$13:$A$17</c:f>
              <c:strCache>
                <c:ptCount val="5"/>
                <c:pt idx="0">
                  <c:v>W większości przypadków projekty realizowały wartościowy cel - powinny zostać zrealizowane</c:v>
                </c:pt>
                <c:pt idx="1">
                  <c:v>W większości przypadków projekty były odpowiedzią na faktyczne potrzeby mieszkańców miasta</c:v>
                </c:pt>
                <c:pt idx="2">
                  <c:v>Zgłaszane pomysły często wyróżniały się innowacyjnością</c:v>
                </c:pt>
                <c:pt idx="3">
                  <c:v>W większości zgłaszane pomysły były możliwe w realizacji</c:v>
                </c:pt>
                <c:pt idx="4">
                  <c:v>W większości zgłaszane pomysły miały dobrze określony koszt ich realizacji</c:v>
                </c:pt>
              </c:strCache>
            </c:strRef>
          </c:cat>
          <c:val>
            <c:numRef>
              <c:f>'[003_Analizy SBO 2022.xlsx]p7'!$B$13:$B$17</c:f>
              <c:numCache>
                <c:formatCode>0</c:formatCode>
                <c:ptCount val="5"/>
                <c:pt idx="0">
                  <c:v>0</c:v>
                </c:pt>
                <c:pt idx="1">
                  <c:v>0</c:v>
                </c:pt>
                <c:pt idx="2">
                  <c:v>0</c:v>
                </c:pt>
                <c:pt idx="3">
                  <c:v>0</c:v>
                </c:pt>
                <c:pt idx="4">
                  <c:v>3.0303030303030298</c:v>
                </c:pt>
              </c:numCache>
            </c:numRef>
          </c:val>
          <c:extLst>
            <c:ext xmlns:c16="http://schemas.microsoft.com/office/drawing/2014/chart" uri="{C3380CC4-5D6E-409C-BE32-E72D297353CC}">
              <c16:uniqueId val="{00000000-1E45-4E12-9740-CF8D704A5DA4}"/>
            </c:ext>
          </c:extLst>
        </c:ser>
        <c:ser>
          <c:idx val="1"/>
          <c:order val="1"/>
          <c:tx>
            <c:strRef>
              <c:f>'[003_Analizy SBO 2022.xlsx]p7'!$C$12</c:f>
              <c:strCache>
                <c:ptCount val="1"/>
                <c:pt idx="0">
                  <c:v>Raczej nie</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2022.xlsx]p7'!$A$13:$A$17</c:f>
              <c:strCache>
                <c:ptCount val="5"/>
                <c:pt idx="0">
                  <c:v>W większości przypadków projekty realizowały wartościowy cel - powinny zostać zrealizowane</c:v>
                </c:pt>
                <c:pt idx="1">
                  <c:v>W większości przypadków projekty były odpowiedzią na faktyczne potrzeby mieszkańców miasta</c:v>
                </c:pt>
                <c:pt idx="2">
                  <c:v>Zgłaszane pomysły często wyróżniały się innowacyjnością</c:v>
                </c:pt>
                <c:pt idx="3">
                  <c:v>W większości zgłaszane pomysły były możliwe w realizacji</c:v>
                </c:pt>
                <c:pt idx="4">
                  <c:v>W większości zgłaszane pomysły miały dobrze określony koszt ich realizacji</c:v>
                </c:pt>
              </c:strCache>
            </c:strRef>
          </c:cat>
          <c:val>
            <c:numRef>
              <c:f>'[003_Analizy SBO 2022.xlsx]p7'!$C$13:$C$17</c:f>
              <c:numCache>
                <c:formatCode>0</c:formatCode>
                <c:ptCount val="5"/>
                <c:pt idx="0">
                  <c:v>6.0606060606060606</c:v>
                </c:pt>
                <c:pt idx="1">
                  <c:v>6.0606060606060606</c:v>
                </c:pt>
                <c:pt idx="2">
                  <c:v>21.212121212121211</c:v>
                </c:pt>
                <c:pt idx="3">
                  <c:v>3.0303030303030298</c:v>
                </c:pt>
                <c:pt idx="4">
                  <c:v>15.151515151515149</c:v>
                </c:pt>
              </c:numCache>
            </c:numRef>
          </c:val>
          <c:extLst>
            <c:ext xmlns:c16="http://schemas.microsoft.com/office/drawing/2014/chart" uri="{C3380CC4-5D6E-409C-BE32-E72D297353CC}">
              <c16:uniqueId val="{00000001-1E45-4E12-9740-CF8D704A5DA4}"/>
            </c:ext>
          </c:extLst>
        </c:ser>
        <c:ser>
          <c:idx val="2"/>
          <c:order val="2"/>
          <c:tx>
            <c:strRef>
              <c:f>'[003_Analizy SBO 2022.xlsx]p7'!$D$12</c:f>
              <c:strCache>
                <c:ptCount val="1"/>
                <c:pt idx="0">
                  <c:v>Ani tak, ani nie</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2022.xlsx]p7'!$A$13:$A$17</c:f>
              <c:strCache>
                <c:ptCount val="5"/>
                <c:pt idx="0">
                  <c:v>W większości przypadków projekty realizowały wartościowy cel - powinny zostać zrealizowane</c:v>
                </c:pt>
                <c:pt idx="1">
                  <c:v>W większości przypadków projekty były odpowiedzią na faktyczne potrzeby mieszkańców miasta</c:v>
                </c:pt>
                <c:pt idx="2">
                  <c:v>Zgłaszane pomysły często wyróżniały się innowacyjnością</c:v>
                </c:pt>
                <c:pt idx="3">
                  <c:v>W większości zgłaszane pomysły były możliwe w realizacji</c:v>
                </c:pt>
                <c:pt idx="4">
                  <c:v>W większości zgłaszane pomysły miały dobrze określony koszt ich realizacji</c:v>
                </c:pt>
              </c:strCache>
            </c:strRef>
          </c:cat>
          <c:val>
            <c:numRef>
              <c:f>'[003_Analizy SBO 2022.xlsx]p7'!$D$13:$D$17</c:f>
              <c:numCache>
                <c:formatCode>0</c:formatCode>
                <c:ptCount val="5"/>
                <c:pt idx="0">
                  <c:v>18.18181818181818</c:v>
                </c:pt>
                <c:pt idx="1">
                  <c:v>9.0909090909090917</c:v>
                </c:pt>
                <c:pt idx="2">
                  <c:v>36.36363636363636</c:v>
                </c:pt>
                <c:pt idx="3">
                  <c:v>9.0909090909090917</c:v>
                </c:pt>
                <c:pt idx="4">
                  <c:v>12.121212121212119</c:v>
                </c:pt>
              </c:numCache>
            </c:numRef>
          </c:val>
          <c:extLst>
            <c:ext xmlns:c16="http://schemas.microsoft.com/office/drawing/2014/chart" uri="{C3380CC4-5D6E-409C-BE32-E72D297353CC}">
              <c16:uniqueId val="{00000002-1E45-4E12-9740-CF8D704A5DA4}"/>
            </c:ext>
          </c:extLst>
        </c:ser>
        <c:ser>
          <c:idx val="3"/>
          <c:order val="3"/>
          <c:tx>
            <c:strRef>
              <c:f>'[003_Analizy SBO 2022.xlsx]p7'!$E$12</c:f>
              <c:strCache>
                <c:ptCount val="1"/>
                <c:pt idx="0">
                  <c:v>Raczej tak</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2022.xlsx]p7'!$A$13:$A$17</c:f>
              <c:strCache>
                <c:ptCount val="5"/>
                <c:pt idx="0">
                  <c:v>W większości przypadków projekty realizowały wartościowy cel - powinny zostać zrealizowane</c:v>
                </c:pt>
                <c:pt idx="1">
                  <c:v>W większości przypadków projekty były odpowiedzią na faktyczne potrzeby mieszkańców miasta</c:v>
                </c:pt>
                <c:pt idx="2">
                  <c:v>Zgłaszane pomysły często wyróżniały się innowacyjnością</c:v>
                </c:pt>
                <c:pt idx="3">
                  <c:v>W większości zgłaszane pomysły były możliwe w realizacji</c:v>
                </c:pt>
                <c:pt idx="4">
                  <c:v>W większości zgłaszane pomysły miały dobrze określony koszt ich realizacji</c:v>
                </c:pt>
              </c:strCache>
            </c:strRef>
          </c:cat>
          <c:val>
            <c:numRef>
              <c:f>'[003_Analizy SBO 2022.xlsx]p7'!$E$13:$E$17</c:f>
              <c:numCache>
                <c:formatCode>0</c:formatCode>
                <c:ptCount val="5"/>
                <c:pt idx="0">
                  <c:v>57.575757575757578</c:v>
                </c:pt>
                <c:pt idx="1">
                  <c:v>57.575757575757578</c:v>
                </c:pt>
                <c:pt idx="2">
                  <c:v>27.27272727272727</c:v>
                </c:pt>
                <c:pt idx="3">
                  <c:v>63.636363636363633</c:v>
                </c:pt>
                <c:pt idx="4">
                  <c:v>39.393939393939391</c:v>
                </c:pt>
              </c:numCache>
            </c:numRef>
          </c:val>
          <c:extLst>
            <c:ext xmlns:c16="http://schemas.microsoft.com/office/drawing/2014/chart" uri="{C3380CC4-5D6E-409C-BE32-E72D297353CC}">
              <c16:uniqueId val="{00000003-1E45-4E12-9740-CF8D704A5DA4}"/>
            </c:ext>
          </c:extLst>
        </c:ser>
        <c:ser>
          <c:idx val="4"/>
          <c:order val="4"/>
          <c:tx>
            <c:strRef>
              <c:f>'[003_Analizy SBO 2022.xlsx]p7'!$F$12</c:f>
              <c:strCache>
                <c:ptCount val="1"/>
                <c:pt idx="0">
                  <c:v>Zdecydowanie tak</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2022.xlsx]p7'!$A$13:$A$17</c:f>
              <c:strCache>
                <c:ptCount val="5"/>
                <c:pt idx="0">
                  <c:v>W większości przypadków projekty realizowały wartościowy cel - powinny zostać zrealizowane</c:v>
                </c:pt>
                <c:pt idx="1">
                  <c:v>W większości przypadków projekty były odpowiedzią na faktyczne potrzeby mieszkańców miasta</c:v>
                </c:pt>
                <c:pt idx="2">
                  <c:v>Zgłaszane pomysły często wyróżniały się innowacyjnością</c:v>
                </c:pt>
                <c:pt idx="3">
                  <c:v>W większości zgłaszane pomysły były możliwe w realizacji</c:v>
                </c:pt>
                <c:pt idx="4">
                  <c:v>W większości zgłaszane pomysły miały dobrze określony koszt ich realizacji</c:v>
                </c:pt>
              </c:strCache>
            </c:strRef>
          </c:cat>
          <c:val>
            <c:numRef>
              <c:f>'[003_Analizy SBO 2022.xlsx]p7'!$F$13:$F$17</c:f>
              <c:numCache>
                <c:formatCode>0</c:formatCode>
                <c:ptCount val="5"/>
                <c:pt idx="0">
                  <c:v>12.121212121212119</c:v>
                </c:pt>
                <c:pt idx="1">
                  <c:v>18.18181818181818</c:v>
                </c:pt>
                <c:pt idx="2">
                  <c:v>6.0606060606060606</c:v>
                </c:pt>
                <c:pt idx="3">
                  <c:v>15.151515151515149</c:v>
                </c:pt>
                <c:pt idx="4">
                  <c:v>0</c:v>
                </c:pt>
              </c:numCache>
            </c:numRef>
          </c:val>
          <c:extLst>
            <c:ext xmlns:c16="http://schemas.microsoft.com/office/drawing/2014/chart" uri="{C3380CC4-5D6E-409C-BE32-E72D297353CC}">
              <c16:uniqueId val="{00000004-1E45-4E12-9740-CF8D704A5DA4}"/>
            </c:ext>
          </c:extLst>
        </c:ser>
        <c:ser>
          <c:idx val="5"/>
          <c:order val="5"/>
          <c:tx>
            <c:strRef>
              <c:f>'[003_Analizy SBO 2022.xlsx]p7'!$G$12</c:f>
              <c:strCache>
                <c:ptCount val="1"/>
                <c:pt idx="0">
                  <c:v>Trudno powiedzieć</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'[003_Analizy SBO 2022.xlsx]p7'!$A$13:$A$17</c:f>
              <c:strCache>
                <c:ptCount val="5"/>
                <c:pt idx="0">
                  <c:v>W większości przypadków projekty realizowały wartościowy cel - powinny zostać zrealizowane</c:v>
                </c:pt>
                <c:pt idx="1">
                  <c:v>W większości przypadków projekty były odpowiedzią na faktyczne potrzeby mieszkańców miasta</c:v>
                </c:pt>
                <c:pt idx="2">
                  <c:v>Zgłaszane pomysły często wyróżniały się innowacyjnością</c:v>
                </c:pt>
                <c:pt idx="3">
                  <c:v>W większości zgłaszane pomysły były możliwe w realizacji</c:v>
                </c:pt>
                <c:pt idx="4">
                  <c:v>W większości zgłaszane pomysły miały dobrze określony koszt ich realizacji</c:v>
                </c:pt>
              </c:strCache>
            </c:strRef>
          </c:cat>
          <c:val>
            <c:numRef>
              <c:f>'[003_Analizy SBO 2022.xlsx]p7'!$G$13:$G$17</c:f>
              <c:numCache>
                <c:formatCode>0</c:formatCode>
                <c:ptCount val="5"/>
                <c:pt idx="0">
                  <c:v>6.0606060606060606</c:v>
                </c:pt>
                <c:pt idx="1">
                  <c:v>9.0909090909090917</c:v>
                </c:pt>
                <c:pt idx="2">
                  <c:v>9.0909090909090917</c:v>
                </c:pt>
                <c:pt idx="3">
                  <c:v>9.0909090909090917</c:v>
                </c:pt>
                <c:pt idx="4">
                  <c:v>30.303030303030297</c:v>
                </c:pt>
              </c:numCache>
            </c:numRef>
          </c:val>
          <c:extLst>
            <c:ext xmlns:c16="http://schemas.microsoft.com/office/drawing/2014/chart" uri="{C3380CC4-5D6E-409C-BE32-E72D297353CC}">
              <c16:uniqueId val="{00000005-1E45-4E12-9740-CF8D704A5DA4}"/>
            </c:ext>
          </c:extLst>
        </c:ser>
        <c:dLbls>
          <c:dLblPos val="ctr"/>
          <c:showLegendKey val="0"/>
          <c:showVal val="1"/>
          <c:showCatName val="0"/>
          <c:showSerName val="0"/>
          <c:showPercent val="0"/>
          <c:showBubbleSize val="0"/>
        </c:dLbls>
        <c:gapWidth val="150"/>
        <c:overlap val="100"/>
        <c:axId val="1384642272"/>
        <c:axId val="1384651840"/>
      </c:barChart>
      <c:catAx>
        <c:axId val="1384642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384651840"/>
        <c:crosses val="autoZero"/>
        <c:auto val="1"/>
        <c:lblAlgn val="ctr"/>
        <c:lblOffset val="100"/>
        <c:noMultiLvlLbl val="0"/>
      </c:catAx>
      <c:valAx>
        <c:axId val="13846518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crossAx val="1384642272"/>
        <c:crosses val="autoZero"/>
        <c:crossBetween val="between"/>
      </c:valAx>
      <c:spPr>
        <a:noFill/>
        <a:ln>
          <a:noFill/>
        </a:ln>
        <a:effectLst/>
      </c:spPr>
    </c:plotArea>
    <c:legend>
      <c:legendPos val="b"/>
      <c:layout>
        <c:manualLayout>
          <c:xMode val="edge"/>
          <c:yMode val="edge"/>
          <c:x val="1.2561198106572134E-2"/>
          <c:y val="0.86877501593466433"/>
          <c:w val="0.97857104738644529"/>
          <c:h val="0.115554316089415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l-PL"/>
        </a:p>
      </c:txPr>
    </c:legend>
    <c:plotVisOnly val="1"/>
    <c:dispBlanksAs val="gap"/>
    <c:showDLblsOverMax val="0"/>
  </c:chart>
  <c:spPr>
    <a:solidFill>
      <a:schemeClr val="bg1"/>
    </a:solidFill>
    <a:ln w="9525" cap="flat" cmpd="sng" algn="ctr">
      <a:noFill/>
      <a:round/>
    </a:ln>
    <a:effectLst/>
  </c:spPr>
  <c:txPr>
    <a:bodyPr/>
    <a:lstStyle/>
    <a:p>
      <a:pPr>
        <a:defRPr sz="1600"/>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745C0-5E57-3341-AB1A-5FCE4AE5639B}" type="datetimeFigureOut">
              <a:rPr lang="en-PL" smtClean="0"/>
              <a:t>02/23/2022</a:t>
            </a:fld>
            <a:endParaRPr lang="en-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657AB-6DCC-C944-BFF8-119E8680D772}" type="slidenum">
              <a:rPr lang="en-PL" smtClean="0"/>
              <a:t>‹#›</a:t>
            </a:fld>
            <a:endParaRPr lang="en-PL"/>
          </a:p>
        </p:txBody>
      </p:sp>
    </p:spTree>
    <p:extLst>
      <p:ext uri="{BB962C8B-B14F-4D97-AF65-F5344CB8AC3E}">
        <p14:creationId xmlns:p14="http://schemas.microsoft.com/office/powerpoint/2010/main" val="255580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E0DC39C2-1118-234B-8A10-80F21A43EE6E}" type="slidenum">
              <a:rPr lang="en-PL" smtClean="0"/>
              <a:t>78</a:t>
            </a:fld>
            <a:endParaRPr lang="en-PL"/>
          </a:p>
        </p:txBody>
      </p:sp>
    </p:spTree>
    <p:extLst>
      <p:ext uri="{BB962C8B-B14F-4D97-AF65-F5344CB8AC3E}">
        <p14:creationId xmlns:p14="http://schemas.microsoft.com/office/powerpoint/2010/main" val="168267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dirty="0"/>
          </a:p>
        </p:txBody>
      </p:sp>
      <p:sp>
        <p:nvSpPr>
          <p:cNvPr id="4" name="Slide Number Placeholder 3"/>
          <p:cNvSpPr>
            <a:spLocks noGrp="1"/>
          </p:cNvSpPr>
          <p:nvPr>
            <p:ph type="sldNum" sz="quarter" idx="5"/>
          </p:nvPr>
        </p:nvSpPr>
        <p:spPr/>
        <p:txBody>
          <a:bodyPr/>
          <a:lstStyle/>
          <a:p>
            <a:fld id="{E0DC39C2-1118-234B-8A10-80F21A43EE6E}" type="slidenum">
              <a:rPr lang="en-PL" smtClean="0"/>
              <a:t>79</a:t>
            </a:fld>
            <a:endParaRPr lang="en-PL"/>
          </a:p>
        </p:txBody>
      </p:sp>
    </p:spTree>
    <p:extLst>
      <p:ext uri="{BB962C8B-B14F-4D97-AF65-F5344CB8AC3E}">
        <p14:creationId xmlns:p14="http://schemas.microsoft.com/office/powerpoint/2010/main" val="192505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6C3A-6F72-9C47-A018-4E9C467F92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PL"/>
          </a:p>
        </p:txBody>
      </p:sp>
      <p:sp>
        <p:nvSpPr>
          <p:cNvPr id="3" name="Subtitle 2">
            <a:extLst>
              <a:ext uri="{FF2B5EF4-FFF2-40B4-BE49-F238E27FC236}">
                <a16:creationId xmlns:a16="http://schemas.microsoft.com/office/drawing/2014/main" id="{D99A974D-4C9E-F545-9A5A-9F840604A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L"/>
          </a:p>
        </p:txBody>
      </p:sp>
      <p:sp>
        <p:nvSpPr>
          <p:cNvPr id="4" name="Date Placeholder 3">
            <a:extLst>
              <a:ext uri="{FF2B5EF4-FFF2-40B4-BE49-F238E27FC236}">
                <a16:creationId xmlns:a16="http://schemas.microsoft.com/office/drawing/2014/main" id="{D7211CFA-33DF-2B47-8A26-489F7FA3A511}"/>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5" name="Footer Placeholder 4">
            <a:extLst>
              <a:ext uri="{FF2B5EF4-FFF2-40B4-BE49-F238E27FC236}">
                <a16:creationId xmlns:a16="http://schemas.microsoft.com/office/drawing/2014/main" id="{F5F7BD3F-B27B-8A4B-A350-54B1C46B0841}"/>
              </a:ext>
            </a:extLst>
          </p:cNvPr>
          <p:cNvSpPr>
            <a:spLocks noGrp="1"/>
          </p:cNvSpPr>
          <p:nvPr>
            <p:ph type="ftr" sz="quarter" idx="11"/>
          </p:nvPr>
        </p:nvSpPr>
        <p:spPr/>
        <p:txBody>
          <a:bodyPr/>
          <a:lstStyle/>
          <a:p>
            <a:endParaRPr lang="en-PL"/>
          </a:p>
        </p:txBody>
      </p:sp>
      <p:sp>
        <p:nvSpPr>
          <p:cNvPr id="6" name="Slide Number Placeholder 5">
            <a:extLst>
              <a:ext uri="{FF2B5EF4-FFF2-40B4-BE49-F238E27FC236}">
                <a16:creationId xmlns:a16="http://schemas.microsoft.com/office/drawing/2014/main" id="{1A3F0981-9BFA-5348-85A9-77B6587258F9}"/>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32568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E86B-9F7A-9140-9E79-E691E233B8A2}"/>
              </a:ext>
            </a:extLst>
          </p:cNvPr>
          <p:cNvSpPr>
            <a:spLocks noGrp="1"/>
          </p:cNvSpPr>
          <p:nvPr>
            <p:ph type="title"/>
          </p:nvPr>
        </p:nvSpPr>
        <p:spPr/>
        <p:txBody>
          <a:bodyPr/>
          <a:lstStyle/>
          <a:p>
            <a:r>
              <a:rPr lang="en-GB"/>
              <a:t>Click to edit Master title style</a:t>
            </a:r>
            <a:endParaRPr lang="en-PL"/>
          </a:p>
        </p:txBody>
      </p:sp>
      <p:sp>
        <p:nvSpPr>
          <p:cNvPr id="3" name="Vertical Text Placeholder 2">
            <a:extLst>
              <a:ext uri="{FF2B5EF4-FFF2-40B4-BE49-F238E27FC236}">
                <a16:creationId xmlns:a16="http://schemas.microsoft.com/office/drawing/2014/main" id="{45E9C018-25D7-5B48-9230-EC9659C3A8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Date Placeholder 3">
            <a:extLst>
              <a:ext uri="{FF2B5EF4-FFF2-40B4-BE49-F238E27FC236}">
                <a16:creationId xmlns:a16="http://schemas.microsoft.com/office/drawing/2014/main" id="{D7ED05BE-4387-E244-980E-D72AD576C051}"/>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5" name="Footer Placeholder 4">
            <a:extLst>
              <a:ext uri="{FF2B5EF4-FFF2-40B4-BE49-F238E27FC236}">
                <a16:creationId xmlns:a16="http://schemas.microsoft.com/office/drawing/2014/main" id="{A48E9F8C-E550-AA49-807C-E44BB0E21130}"/>
              </a:ext>
            </a:extLst>
          </p:cNvPr>
          <p:cNvSpPr>
            <a:spLocks noGrp="1"/>
          </p:cNvSpPr>
          <p:nvPr>
            <p:ph type="ftr" sz="quarter" idx="11"/>
          </p:nvPr>
        </p:nvSpPr>
        <p:spPr/>
        <p:txBody>
          <a:bodyPr/>
          <a:lstStyle/>
          <a:p>
            <a:endParaRPr lang="en-PL"/>
          </a:p>
        </p:txBody>
      </p:sp>
      <p:sp>
        <p:nvSpPr>
          <p:cNvPr id="6" name="Slide Number Placeholder 5">
            <a:extLst>
              <a:ext uri="{FF2B5EF4-FFF2-40B4-BE49-F238E27FC236}">
                <a16:creationId xmlns:a16="http://schemas.microsoft.com/office/drawing/2014/main" id="{D0664326-86C7-2647-87B0-76AE5233826E}"/>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160601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C7166-6BE9-014C-9154-FBD14CF3E17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PL"/>
          </a:p>
        </p:txBody>
      </p:sp>
      <p:sp>
        <p:nvSpPr>
          <p:cNvPr id="3" name="Vertical Text Placeholder 2">
            <a:extLst>
              <a:ext uri="{FF2B5EF4-FFF2-40B4-BE49-F238E27FC236}">
                <a16:creationId xmlns:a16="http://schemas.microsoft.com/office/drawing/2014/main" id="{60087B34-2B2F-9546-B9D8-91D91641BA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Date Placeholder 3">
            <a:extLst>
              <a:ext uri="{FF2B5EF4-FFF2-40B4-BE49-F238E27FC236}">
                <a16:creationId xmlns:a16="http://schemas.microsoft.com/office/drawing/2014/main" id="{353366EA-1E16-6A4D-AAE2-0D146F88FDE7}"/>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5" name="Footer Placeholder 4">
            <a:extLst>
              <a:ext uri="{FF2B5EF4-FFF2-40B4-BE49-F238E27FC236}">
                <a16:creationId xmlns:a16="http://schemas.microsoft.com/office/drawing/2014/main" id="{A3CDF546-C861-6A44-A147-18773EC2C205}"/>
              </a:ext>
            </a:extLst>
          </p:cNvPr>
          <p:cNvSpPr>
            <a:spLocks noGrp="1"/>
          </p:cNvSpPr>
          <p:nvPr>
            <p:ph type="ftr" sz="quarter" idx="11"/>
          </p:nvPr>
        </p:nvSpPr>
        <p:spPr/>
        <p:txBody>
          <a:bodyPr/>
          <a:lstStyle/>
          <a:p>
            <a:endParaRPr lang="en-PL"/>
          </a:p>
        </p:txBody>
      </p:sp>
      <p:sp>
        <p:nvSpPr>
          <p:cNvPr id="6" name="Slide Number Placeholder 5">
            <a:extLst>
              <a:ext uri="{FF2B5EF4-FFF2-40B4-BE49-F238E27FC236}">
                <a16:creationId xmlns:a16="http://schemas.microsoft.com/office/drawing/2014/main" id="{95789F53-EA36-0240-AFA1-0258168141E5}"/>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367020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1B69-E1ED-B34B-87CA-E9B381FE3C93}"/>
              </a:ext>
            </a:extLst>
          </p:cNvPr>
          <p:cNvSpPr>
            <a:spLocks noGrp="1"/>
          </p:cNvSpPr>
          <p:nvPr>
            <p:ph type="title"/>
          </p:nvPr>
        </p:nvSpPr>
        <p:spPr/>
        <p:txBody>
          <a:bodyPr/>
          <a:lstStyle/>
          <a:p>
            <a:r>
              <a:rPr lang="en-GB"/>
              <a:t>Click to edit Master title style</a:t>
            </a:r>
            <a:endParaRPr lang="en-PL"/>
          </a:p>
        </p:txBody>
      </p:sp>
      <p:sp>
        <p:nvSpPr>
          <p:cNvPr id="3" name="Content Placeholder 2">
            <a:extLst>
              <a:ext uri="{FF2B5EF4-FFF2-40B4-BE49-F238E27FC236}">
                <a16:creationId xmlns:a16="http://schemas.microsoft.com/office/drawing/2014/main" id="{BEA7790B-B58B-C149-BB07-D9A8D8A918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Date Placeholder 3">
            <a:extLst>
              <a:ext uri="{FF2B5EF4-FFF2-40B4-BE49-F238E27FC236}">
                <a16:creationId xmlns:a16="http://schemas.microsoft.com/office/drawing/2014/main" id="{8E89932C-A579-CD43-953B-A0CBB4D350F0}"/>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5" name="Footer Placeholder 4">
            <a:extLst>
              <a:ext uri="{FF2B5EF4-FFF2-40B4-BE49-F238E27FC236}">
                <a16:creationId xmlns:a16="http://schemas.microsoft.com/office/drawing/2014/main" id="{DF2E852A-B0A9-BD46-AF09-6DCB1D0B46D7}"/>
              </a:ext>
            </a:extLst>
          </p:cNvPr>
          <p:cNvSpPr>
            <a:spLocks noGrp="1"/>
          </p:cNvSpPr>
          <p:nvPr>
            <p:ph type="ftr" sz="quarter" idx="11"/>
          </p:nvPr>
        </p:nvSpPr>
        <p:spPr/>
        <p:txBody>
          <a:bodyPr/>
          <a:lstStyle/>
          <a:p>
            <a:endParaRPr lang="en-PL"/>
          </a:p>
        </p:txBody>
      </p:sp>
      <p:sp>
        <p:nvSpPr>
          <p:cNvPr id="6" name="Slide Number Placeholder 5">
            <a:extLst>
              <a:ext uri="{FF2B5EF4-FFF2-40B4-BE49-F238E27FC236}">
                <a16:creationId xmlns:a16="http://schemas.microsoft.com/office/drawing/2014/main" id="{5C3C979A-2052-9146-A630-BA5CE63B5DE7}"/>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292155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E800-11CD-424D-9BC8-C1453235FCC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PL"/>
          </a:p>
        </p:txBody>
      </p:sp>
      <p:sp>
        <p:nvSpPr>
          <p:cNvPr id="3" name="Text Placeholder 2">
            <a:extLst>
              <a:ext uri="{FF2B5EF4-FFF2-40B4-BE49-F238E27FC236}">
                <a16:creationId xmlns:a16="http://schemas.microsoft.com/office/drawing/2014/main" id="{8C8647EB-7CF5-F54E-9C67-F48013731C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6206709-36E6-E748-878C-DB8F71670C09}"/>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5" name="Footer Placeholder 4">
            <a:extLst>
              <a:ext uri="{FF2B5EF4-FFF2-40B4-BE49-F238E27FC236}">
                <a16:creationId xmlns:a16="http://schemas.microsoft.com/office/drawing/2014/main" id="{AD234375-721E-6F47-9F2C-800FEDF430A9}"/>
              </a:ext>
            </a:extLst>
          </p:cNvPr>
          <p:cNvSpPr>
            <a:spLocks noGrp="1"/>
          </p:cNvSpPr>
          <p:nvPr>
            <p:ph type="ftr" sz="quarter" idx="11"/>
          </p:nvPr>
        </p:nvSpPr>
        <p:spPr/>
        <p:txBody>
          <a:bodyPr/>
          <a:lstStyle/>
          <a:p>
            <a:endParaRPr lang="en-PL"/>
          </a:p>
        </p:txBody>
      </p:sp>
      <p:sp>
        <p:nvSpPr>
          <p:cNvPr id="6" name="Slide Number Placeholder 5">
            <a:extLst>
              <a:ext uri="{FF2B5EF4-FFF2-40B4-BE49-F238E27FC236}">
                <a16:creationId xmlns:a16="http://schemas.microsoft.com/office/drawing/2014/main" id="{A516E39C-6F3E-B24B-9CFF-CE2E19524A24}"/>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375092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2022-DA69-6241-A44E-710DDE886476}"/>
              </a:ext>
            </a:extLst>
          </p:cNvPr>
          <p:cNvSpPr>
            <a:spLocks noGrp="1"/>
          </p:cNvSpPr>
          <p:nvPr>
            <p:ph type="title"/>
          </p:nvPr>
        </p:nvSpPr>
        <p:spPr/>
        <p:txBody>
          <a:bodyPr/>
          <a:lstStyle/>
          <a:p>
            <a:r>
              <a:rPr lang="en-GB"/>
              <a:t>Click to edit Master title style</a:t>
            </a:r>
            <a:endParaRPr lang="en-PL"/>
          </a:p>
        </p:txBody>
      </p:sp>
      <p:sp>
        <p:nvSpPr>
          <p:cNvPr id="3" name="Content Placeholder 2">
            <a:extLst>
              <a:ext uri="{FF2B5EF4-FFF2-40B4-BE49-F238E27FC236}">
                <a16:creationId xmlns:a16="http://schemas.microsoft.com/office/drawing/2014/main" id="{750CF476-2BAB-CF46-838D-ADDA6BD678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Content Placeholder 3">
            <a:extLst>
              <a:ext uri="{FF2B5EF4-FFF2-40B4-BE49-F238E27FC236}">
                <a16:creationId xmlns:a16="http://schemas.microsoft.com/office/drawing/2014/main" id="{3959C6F2-AE09-0A41-ACD0-F3D6878A515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5" name="Date Placeholder 4">
            <a:extLst>
              <a:ext uri="{FF2B5EF4-FFF2-40B4-BE49-F238E27FC236}">
                <a16:creationId xmlns:a16="http://schemas.microsoft.com/office/drawing/2014/main" id="{49A326CF-2CC2-1342-A6E5-0504AA488DF0}"/>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6" name="Footer Placeholder 5">
            <a:extLst>
              <a:ext uri="{FF2B5EF4-FFF2-40B4-BE49-F238E27FC236}">
                <a16:creationId xmlns:a16="http://schemas.microsoft.com/office/drawing/2014/main" id="{6575E58A-92E6-9745-AB06-E852C9087680}"/>
              </a:ext>
            </a:extLst>
          </p:cNvPr>
          <p:cNvSpPr>
            <a:spLocks noGrp="1"/>
          </p:cNvSpPr>
          <p:nvPr>
            <p:ph type="ftr" sz="quarter" idx="11"/>
          </p:nvPr>
        </p:nvSpPr>
        <p:spPr/>
        <p:txBody>
          <a:bodyPr/>
          <a:lstStyle/>
          <a:p>
            <a:endParaRPr lang="en-PL"/>
          </a:p>
        </p:txBody>
      </p:sp>
      <p:sp>
        <p:nvSpPr>
          <p:cNvPr id="7" name="Slide Number Placeholder 6">
            <a:extLst>
              <a:ext uri="{FF2B5EF4-FFF2-40B4-BE49-F238E27FC236}">
                <a16:creationId xmlns:a16="http://schemas.microsoft.com/office/drawing/2014/main" id="{77A0ACE5-1DD7-7F4E-A27F-94C7126E13EF}"/>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72529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F625-A30B-DB49-847C-C1AB9535A809}"/>
              </a:ext>
            </a:extLst>
          </p:cNvPr>
          <p:cNvSpPr>
            <a:spLocks noGrp="1"/>
          </p:cNvSpPr>
          <p:nvPr>
            <p:ph type="title"/>
          </p:nvPr>
        </p:nvSpPr>
        <p:spPr>
          <a:xfrm>
            <a:off x="839788" y="365125"/>
            <a:ext cx="10515600" cy="1325563"/>
          </a:xfrm>
        </p:spPr>
        <p:txBody>
          <a:bodyPr/>
          <a:lstStyle/>
          <a:p>
            <a:r>
              <a:rPr lang="en-GB"/>
              <a:t>Click to edit Master title style</a:t>
            </a:r>
            <a:endParaRPr lang="en-PL"/>
          </a:p>
        </p:txBody>
      </p:sp>
      <p:sp>
        <p:nvSpPr>
          <p:cNvPr id="3" name="Text Placeholder 2">
            <a:extLst>
              <a:ext uri="{FF2B5EF4-FFF2-40B4-BE49-F238E27FC236}">
                <a16:creationId xmlns:a16="http://schemas.microsoft.com/office/drawing/2014/main" id="{2BB9021B-6275-7542-9358-ACA12B14A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8E9EDB-B6EA-4D41-8FAB-6DA99EB9FA8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5" name="Text Placeholder 4">
            <a:extLst>
              <a:ext uri="{FF2B5EF4-FFF2-40B4-BE49-F238E27FC236}">
                <a16:creationId xmlns:a16="http://schemas.microsoft.com/office/drawing/2014/main" id="{1DFA06DA-D5B8-104A-AC3B-755026BA8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EDA193-763B-6C42-B246-29E4825335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7" name="Date Placeholder 6">
            <a:extLst>
              <a:ext uri="{FF2B5EF4-FFF2-40B4-BE49-F238E27FC236}">
                <a16:creationId xmlns:a16="http://schemas.microsoft.com/office/drawing/2014/main" id="{D3FA73AB-0B11-924D-BEC3-F27F6997CBED}"/>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8" name="Footer Placeholder 7">
            <a:extLst>
              <a:ext uri="{FF2B5EF4-FFF2-40B4-BE49-F238E27FC236}">
                <a16:creationId xmlns:a16="http://schemas.microsoft.com/office/drawing/2014/main" id="{01209684-4E43-ED4F-AA09-14C8296F4CC6}"/>
              </a:ext>
            </a:extLst>
          </p:cNvPr>
          <p:cNvSpPr>
            <a:spLocks noGrp="1"/>
          </p:cNvSpPr>
          <p:nvPr>
            <p:ph type="ftr" sz="quarter" idx="11"/>
          </p:nvPr>
        </p:nvSpPr>
        <p:spPr/>
        <p:txBody>
          <a:bodyPr/>
          <a:lstStyle/>
          <a:p>
            <a:endParaRPr lang="en-PL"/>
          </a:p>
        </p:txBody>
      </p:sp>
      <p:sp>
        <p:nvSpPr>
          <p:cNvPr id="9" name="Slide Number Placeholder 8">
            <a:extLst>
              <a:ext uri="{FF2B5EF4-FFF2-40B4-BE49-F238E27FC236}">
                <a16:creationId xmlns:a16="http://schemas.microsoft.com/office/drawing/2014/main" id="{6B602703-79C8-124A-8A2A-D20AF820510B}"/>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173743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1E5B-0A64-CF46-B3C5-7819F3D8263F}"/>
              </a:ext>
            </a:extLst>
          </p:cNvPr>
          <p:cNvSpPr>
            <a:spLocks noGrp="1"/>
          </p:cNvSpPr>
          <p:nvPr>
            <p:ph type="title"/>
          </p:nvPr>
        </p:nvSpPr>
        <p:spPr/>
        <p:txBody>
          <a:bodyPr/>
          <a:lstStyle/>
          <a:p>
            <a:r>
              <a:rPr lang="en-GB"/>
              <a:t>Click to edit Master title style</a:t>
            </a:r>
            <a:endParaRPr lang="en-PL"/>
          </a:p>
        </p:txBody>
      </p:sp>
      <p:sp>
        <p:nvSpPr>
          <p:cNvPr id="3" name="Date Placeholder 2">
            <a:extLst>
              <a:ext uri="{FF2B5EF4-FFF2-40B4-BE49-F238E27FC236}">
                <a16:creationId xmlns:a16="http://schemas.microsoft.com/office/drawing/2014/main" id="{559AD557-D7AD-434B-8385-3339EB77B051}"/>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4" name="Footer Placeholder 3">
            <a:extLst>
              <a:ext uri="{FF2B5EF4-FFF2-40B4-BE49-F238E27FC236}">
                <a16:creationId xmlns:a16="http://schemas.microsoft.com/office/drawing/2014/main" id="{CB574D97-05C8-B34B-9516-E140C93773F2}"/>
              </a:ext>
            </a:extLst>
          </p:cNvPr>
          <p:cNvSpPr>
            <a:spLocks noGrp="1"/>
          </p:cNvSpPr>
          <p:nvPr>
            <p:ph type="ftr" sz="quarter" idx="11"/>
          </p:nvPr>
        </p:nvSpPr>
        <p:spPr/>
        <p:txBody>
          <a:bodyPr/>
          <a:lstStyle/>
          <a:p>
            <a:endParaRPr lang="en-PL"/>
          </a:p>
        </p:txBody>
      </p:sp>
      <p:sp>
        <p:nvSpPr>
          <p:cNvPr id="5" name="Slide Number Placeholder 4">
            <a:extLst>
              <a:ext uri="{FF2B5EF4-FFF2-40B4-BE49-F238E27FC236}">
                <a16:creationId xmlns:a16="http://schemas.microsoft.com/office/drawing/2014/main" id="{3E035051-66D8-594A-9140-5D21825172DC}"/>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241729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801C3A-1ACD-5146-A746-92A1367EACC2}"/>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3" name="Footer Placeholder 2">
            <a:extLst>
              <a:ext uri="{FF2B5EF4-FFF2-40B4-BE49-F238E27FC236}">
                <a16:creationId xmlns:a16="http://schemas.microsoft.com/office/drawing/2014/main" id="{8F298AB5-E019-F14F-98D3-A28E7041F625}"/>
              </a:ext>
            </a:extLst>
          </p:cNvPr>
          <p:cNvSpPr>
            <a:spLocks noGrp="1"/>
          </p:cNvSpPr>
          <p:nvPr>
            <p:ph type="ftr" sz="quarter" idx="11"/>
          </p:nvPr>
        </p:nvSpPr>
        <p:spPr/>
        <p:txBody>
          <a:bodyPr/>
          <a:lstStyle/>
          <a:p>
            <a:endParaRPr lang="en-PL"/>
          </a:p>
        </p:txBody>
      </p:sp>
      <p:sp>
        <p:nvSpPr>
          <p:cNvPr id="4" name="Slide Number Placeholder 3">
            <a:extLst>
              <a:ext uri="{FF2B5EF4-FFF2-40B4-BE49-F238E27FC236}">
                <a16:creationId xmlns:a16="http://schemas.microsoft.com/office/drawing/2014/main" id="{69AF930A-5AAF-BB41-B585-19EDFED78605}"/>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137622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23E2-3C03-9A47-9F7F-1FE69294A7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L"/>
          </a:p>
        </p:txBody>
      </p:sp>
      <p:sp>
        <p:nvSpPr>
          <p:cNvPr id="3" name="Content Placeholder 2">
            <a:extLst>
              <a:ext uri="{FF2B5EF4-FFF2-40B4-BE49-F238E27FC236}">
                <a16:creationId xmlns:a16="http://schemas.microsoft.com/office/drawing/2014/main" id="{EA64802D-A7B8-7743-8BFF-4E1C2B26C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Text Placeholder 3">
            <a:extLst>
              <a:ext uri="{FF2B5EF4-FFF2-40B4-BE49-F238E27FC236}">
                <a16:creationId xmlns:a16="http://schemas.microsoft.com/office/drawing/2014/main" id="{E634FCCD-8704-744B-9129-DB7E263C1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26C8AA-9F6D-164A-BC93-72B7A28B9BFD}"/>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6" name="Footer Placeholder 5">
            <a:extLst>
              <a:ext uri="{FF2B5EF4-FFF2-40B4-BE49-F238E27FC236}">
                <a16:creationId xmlns:a16="http://schemas.microsoft.com/office/drawing/2014/main" id="{DDD146FC-8220-9A49-9596-18AD02D0C35D}"/>
              </a:ext>
            </a:extLst>
          </p:cNvPr>
          <p:cNvSpPr>
            <a:spLocks noGrp="1"/>
          </p:cNvSpPr>
          <p:nvPr>
            <p:ph type="ftr" sz="quarter" idx="11"/>
          </p:nvPr>
        </p:nvSpPr>
        <p:spPr/>
        <p:txBody>
          <a:bodyPr/>
          <a:lstStyle/>
          <a:p>
            <a:endParaRPr lang="en-PL"/>
          </a:p>
        </p:txBody>
      </p:sp>
      <p:sp>
        <p:nvSpPr>
          <p:cNvPr id="7" name="Slide Number Placeholder 6">
            <a:extLst>
              <a:ext uri="{FF2B5EF4-FFF2-40B4-BE49-F238E27FC236}">
                <a16:creationId xmlns:a16="http://schemas.microsoft.com/office/drawing/2014/main" id="{14BD1EA4-304B-1F4B-8F77-9C147AB961E5}"/>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137740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8832-7BE7-F04F-AC52-9EABCF02CB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L"/>
          </a:p>
        </p:txBody>
      </p:sp>
      <p:sp>
        <p:nvSpPr>
          <p:cNvPr id="3" name="Picture Placeholder 2">
            <a:extLst>
              <a:ext uri="{FF2B5EF4-FFF2-40B4-BE49-F238E27FC236}">
                <a16:creationId xmlns:a16="http://schemas.microsoft.com/office/drawing/2014/main" id="{2765B31B-BB4A-9E4E-B461-3423C5A13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L"/>
          </a:p>
        </p:txBody>
      </p:sp>
      <p:sp>
        <p:nvSpPr>
          <p:cNvPr id="4" name="Text Placeholder 3">
            <a:extLst>
              <a:ext uri="{FF2B5EF4-FFF2-40B4-BE49-F238E27FC236}">
                <a16:creationId xmlns:a16="http://schemas.microsoft.com/office/drawing/2014/main" id="{3EA31400-D859-4B4E-BC6E-363779D54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86B28B-4D75-C742-9F35-3386EFA62EA9}"/>
              </a:ext>
            </a:extLst>
          </p:cNvPr>
          <p:cNvSpPr>
            <a:spLocks noGrp="1"/>
          </p:cNvSpPr>
          <p:nvPr>
            <p:ph type="dt" sz="half" idx="10"/>
          </p:nvPr>
        </p:nvSpPr>
        <p:spPr/>
        <p:txBody>
          <a:bodyPr/>
          <a:lstStyle/>
          <a:p>
            <a:fld id="{76E14540-1922-7B44-949B-B8B90A76CBA5}" type="datetimeFigureOut">
              <a:rPr lang="en-PL" smtClean="0"/>
              <a:t>02/23/2022</a:t>
            </a:fld>
            <a:endParaRPr lang="en-PL"/>
          </a:p>
        </p:txBody>
      </p:sp>
      <p:sp>
        <p:nvSpPr>
          <p:cNvPr id="6" name="Footer Placeholder 5">
            <a:extLst>
              <a:ext uri="{FF2B5EF4-FFF2-40B4-BE49-F238E27FC236}">
                <a16:creationId xmlns:a16="http://schemas.microsoft.com/office/drawing/2014/main" id="{056CA37F-3B16-804C-BB92-BF543D13748C}"/>
              </a:ext>
            </a:extLst>
          </p:cNvPr>
          <p:cNvSpPr>
            <a:spLocks noGrp="1"/>
          </p:cNvSpPr>
          <p:nvPr>
            <p:ph type="ftr" sz="quarter" idx="11"/>
          </p:nvPr>
        </p:nvSpPr>
        <p:spPr/>
        <p:txBody>
          <a:bodyPr/>
          <a:lstStyle/>
          <a:p>
            <a:endParaRPr lang="en-PL"/>
          </a:p>
        </p:txBody>
      </p:sp>
      <p:sp>
        <p:nvSpPr>
          <p:cNvPr id="7" name="Slide Number Placeholder 6">
            <a:extLst>
              <a:ext uri="{FF2B5EF4-FFF2-40B4-BE49-F238E27FC236}">
                <a16:creationId xmlns:a16="http://schemas.microsoft.com/office/drawing/2014/main" id="{616E0989-676D-E744-947B-72CBAEEFD46A}"/>
              </a:ext>
            </a:extLst>
          </p:cNvPr>
          <p:cNvSpPr>
            <a:spLocks noGrp="1"/>
          </p:cNvSpPr>
          <p:nvPr>
            <p:ph type="sldNum" sz="quarter" idx="12"/>
          </p:nvPr>
        </p:nvSpPr>
        <p:spPr/>
        <p:txBody>
          <a:bodyPr/>
          <a:lstStyle/>
          <a:p>
            <a:fld id="{8BF10AA2-3501-894B-8A6C-B951535B10B9}" type="slidenum">
              <a:rPr lang="en-PL" smtClean="0"/>
              <a:t>‹#›</a:t>
            </a:fld>
            <a:endParaRPr lang="en-PL"/>
          </a:p>
        </p:txBody>
      </p:sp>
    </p:spTree>
    <p:extLst>
      <p:ext uri="{BB962C8B-B14F-4D97-AF65-F5344CB8AC3E}">
        <p14:creationId xmlns:p14="http://schemas.microsoft.com/office/powerpoint/2010/main" val="339650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D04939-348C-A743-B2DF-5C929B5D1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L"/>
          </a:p>
        </p:txBody>
      </p:sp>
      <p:sp>
        <p:nvSpPr>
          <p:cNvPr id="3" name="Text Placeholder 2">
            <a:extLst>
              <a:ext uri="{FF2B5EF4-FFF2-40B4-BE49-F238E27FC236}">
                <a16:creationId xmlns:a16="http://schemas.microsoft.com/office/drawing/2014/main" id="{6F48CDD4-9796-FD44-ACCF-D2CDB22A4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Date Placeholder 3">
            <a:extLst>
              <a:ext uri="{FF2B5EF4-FFF2-40B4-BE49-F238E27FC236}">
                <a16:creationId xmlns:a16="http://schemas.microsoft.com/office/drawing/2014/main" id="{26CCE195-CDC2-D84A-875F-A2C9BD7A3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14540-1922-7B44-949B-B8B90A76CBA5}" type="datetimeFigureOut">
              <a:rPr lang="en-PL" smtClean="0"/>
              <a:t>02/23/2022</a:t>
            </a:fld>
            <a:endParaRPr lang="en-PL"/>
          </a:p>
        </p:txBody>
      </p:sp>
      <p:sp>
        <p:nvSpPr>
          <p:cNvPr id="5" name="Footer Placeholder 4">
            <a:extLst>
              <a:ext uri="{FF2B5EF4-FFF2-40B4-BE49-F238E27FC236}">
                <a16:creationId xmlns:a16="http://schemas.microsoft.com/office/drawing/2014/main" id="{BF4F1FC3-A006-6345-94AB-2CC0947DB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L"/>
          </a:p>
        </p:txBody>
      </p:sp>
      <p:sp>
        <p:nvSpPr>
          <p:cNvPr id="6" name="Slide Number Placeholder 5">
            <a:extLst>
              <a:ext uri="{FF2B5EF4-FFF2-40B4-BE49-F238E27FC236}">
                <a16:creationId xmlns:a16="http://schemas.microsoft.com/office/drawing/2014/main" id="{4CD80956-387F-4E46-A66F-60E20C346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10AA2-3501-894B-8A6C-B951535B10B9}" type="slidenum">
              <a:rPr lang="en-PL" smtClean="0"/>
              <a:t>‹#›</a:t>
            </a:fld>
            <a:endParaRPr lang="en-PL"/>
          </a:p>
        </p:txBody>
      </p:sp>
    </p:spTree>
    <p:extLst>
      <p:ext uri="{BB962C8B-B14F-4D97-AF65-F5344CB8AC3E}">
        <p14:creationId xmlns:p14="http://schemas.microsoft.com/office/powerpoint/2010/main" val="280707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8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2">
            <a:extLst>
              <a:ext uri="{FF2B5EF4-FFF2-40B4-BE49-F238E27FC236}">
                <a16:creationId xmlns:a16="http://schemas.microsoft.com/office/drawing/2014/main" id="{387A2460-A4CF-4243-A37C-E4192FC8685F}"/>
              </a:ext>
            </a:extLst>
          </p:cNvPr>
          <p:cNvSpPr txBox="1">
            <a:spLocks noChangeArrowheads="1"/>
          </p:cNvSpPr>
          <p:nvPr/>
        </p:nvSpPr>
        <p:spPr bwMode="auto">
          <a:xfrm>
            <a:off x="3127854" y="4092307"/>
            <a:ext cx="5936291" cy="132343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r>
              <a:rPr lang="en-PL" b="1" dirty="0">
                <a:solidFill>
                  <a:srgbClr val="000000"/>
                </a:solidFill>
                <a:effectLst/>
                <a:latin typeface="Avenir Book" panose="02000503020000020003" pitchFamily="2" charset="0"/>
                <a:ea typeface="Times New Roman" panose="02020603050405020304" pitchFamily="18" charset="0"/>
                <a:cs typeface="Segoe UI Semilight" panose="020B0402040204020203" pitchFamily="34" charset="0"/>
              </a:rPr>
              <a:t>RAPORT Z BADAŃ </a:t>
            </a:r>
            <a:r>
              <a:rPr lang="pl-PL" b="1" dirty="0">
                <a:solidFill>
                  <a:srgbClr val="000000"/>
                </a:solidFill>
                <a:effectLst/>
                <a:latin typeface="Avenir Book" panose="02000503020000020003" pitchFamily="2" charset="0"/>
                <a:ea typeface="Times New Roman" panose="02020603050405020304" pitchFamily="18" charset="0"/>
                <a:cs typeface="Segoe UI Semilight" panose="020B0402040204020203" pitchFamily="34" charset="0"/>
              </a:rPr>
              <a:t>EWALUACYJNYCH</a:t>
            </a:r>
            <a:r>
              <a:rPr lang="en-PL" b="1" dirty="0">
                <a:solidFill>
                  <a:srgbClr val="000000"/>
                </a:solidFill>
                <a:effectLst/>
                <a:latin typeface="Avenir Book" panose="02000503020000020003" pitchFamily="2" charset="0"/>
                <a:ea typeface="Times New Roman" panose="02020603050405020304" pitchFamily="18" charset="0"/>
                <a:cs typeface="Segoe UI Semilight" panose="020B0402040204020203" pitchFamily="34" charset="0"/>
              </a:rPr>
              <a:t> </a:t>
            </a:r>
            <a:br>
              <a:rPr lang="pl-PL" b="1" dirty="0">
                <a:solidFill>
                  <a:srgbClr val="000000"/>
                </a:solidFill>
                <a:effectLst/>
                <a:latin typeface="Avenir Book" panose="02000503020000020003" pitchFamily="2" charset="0"/>
                <a:ea typeface="Times New Roman" panose="02020603050405020304" pitchFamily="18" charset="0"/>
                <a:cs typeface="Segoe UI Semilight" panose="020B0402040204020203" pitchFamily="34" charset="0"/>
              </a:rPr>
            </a:br>
            <a:r>
              <a:rPr lang="en-PL" b="1" dirty="0">
                <a:solidFill>
                  <a:srgbClr val="000000"/>
                </a:solidFill>
                <a:effectLst/>
                <a:latin typeface="Avenir Book" panose="02000503020000020003" pitchFamily="2" charset="0"/>
                <a:ea typeface="Times New Roman" panose="02020603050405020304" pitchFamily="18" charset="0"/>
                <a:cs typeface="Segoe UI Semilight" panose="020B0402040204020203" pitchFamily="34" charset="0"/>
              </a:rPr>
              <a:t>SZCZECIŃSKIEGO BUDŻETU OBYWATELSKIEGO 2022</a:t>
            </a:r>
            <a:br>
              <a:rPr lang="en-PL" b="1" dirty="0">
                <a:solidFill>
                  <a:srgbClr val="000000"/>
                </a:solidFill>
                <a:effectLst/>
                <a:latin typeface="Avenir Book" panose="02000503020000020003" pitchFamily="2" charset="0"/>
                <a:ea typeface="Times New Roman" panose="02020603050405020304" pitchFamily="18" charset="0"/>
                <a:cs typeface="Segoe UI Semilight" panose="020B0402040204020203" pitchFamily="34" charset="0"/>
              </a:rPr>
            </a:br>
            <a:endParaRPr lang="en-PL" sz="1600" dirty="0">
              <a:effectLst/>
              <a:latin typeface="Times New Roman" panose="02020603050405020304" pitchFamily="18" charset="0"/>
              <a:ea typeface="Times New Roman" panose="02020603050405020304" pitchFamily="18" charset="0"/>
            </a:endParaRPr>
          </a:p>
          <a:p>
            <a:pPr algn="ctr"/>
            <a:r>
              <a:rPr lang="pl-PL" sz="2800" kern="1400" spc="-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L" sz="2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9C925D2B-038A-3345-B0EA-41A872C8A6EA}"/>
              </a:ext>
            </a:extLst>
          </p:cNvPr>
          <p:cNvPicPr>
            <a:picLocks noChangeAspect="1"/>
          </p:cNvPicPr>
          <p:nvPr/>
        </p:nvPicPr>
        <p:blipFill>
          <a:blip r:embed="rId2"/>
          <a:stretch>
            <a:fillRect/>
          </a:stretch>
        </p:blipFill>
        <p:spPr>
          <a:xfrm>
            <a:off x="3754119" y="4970141"/>
            <a:ext cx="1021080" cy="144780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8D41B7AA-CDF4-4742-9B33-2D4617F76487}"/>
              </a:ext>
            </a:extLst>
          </p:cNvPr>
          <p:cNvPicPr>
            <a:picLocks noChangeAspect="1"/>
          </p:cNvPicPr>
          <p:nvPr/>
        </p:nvPicPr>
        <p:blipFill>
          <a:blip r:embed="rId3"/>
          <a:stretch>
            <a:fillRect/>
          </a:stretch>
        </p:blipFill>
        <p:spPr>
          <a:xfrm>
            <a:off x="5320663" y="5186359"/>
            <a:ext cx="3430270" cy="1015365"/>
          </a:xfrm>
          <a:prstGeom prst="rect">
            <a:avLst/>
          </a:prstGeom>
        </p:spPr>
      </p:pic>
      <p:pic>
        <p:nvPicPr>
          <p:cNvPr id="8" name="Picture 23" descr="Diagram&#10;&#10;Description automatically generated">
            <a:extLst>
              <a:ext uri="{FF2B5EF4-FFF2-40B4-BE49-F238E27FC236}">
                <a16:creationId xmlns:a16="http://schemas.microsoft.com/office/drawing/2014/main" id="{4DEFEEF9-2B38-491D-921C-429CBC802833}"/>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3937000" y="265185"/>
            <a:ext cx="4318000" cy="3695700"/>
          </a:xfrm>
          <a:prstGeom prst="rect">
            <a:avLst/>
          </a:prstGeom>
        </p:spPr>
      </p:pic>
    </p:spTree>
    <p:extLst>
      <p:ext uri="{BB962C8B-B14F-4D97-AF65-F5344CB8AC3E}">
        <p14:creationId xmlns:p14="http://schemas.microsoft.com/office/powerpoint/2010/main" val="247664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0"/>
            <a:ext cx="8913181" cy="70668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Motywacja: </a:t>
            </a:r>
            <a:r>
              <a:rPr lang="pl-PL" sz="2000" dirty="0">
                <a:solidFill>
                  <a:schemeClr val="bg1"/>
                </a:solidFill>
                <a:latin typeface="Arial" panose="020B0604020202020204" pitchFamily="34" charset="0"/>
                <a:cs typeface="Arial" panose="020B0604020202020204" pitchFamily="34" charset="0"/>
              </a:rPr>
              <a:t>Czynniki wpływające na zgłoszenie </a:t>
            </a:r>
            <a:br>
              <a:rPr lang="pl-PL" sz="2000" dirty="0">
                <a:solidFill>
                  <a:schemeClr val="bg1"/>
                </a:solidFill>
                <a:latin typeface="Arial" panose="020B0604020202020204" pitchFamily="34" charset="0"/>
                <a:cs typeface="Arial" panose="020B0604020202020204" pitchFamily="34" charset="0"/>
              </a:rPr>
            </a:br>
            <a:r>
              <a:rPr lang="pl-PL" sz="2000" dirty="0">
                <a:solidFill>
                  <a:schemeClr val="bg1"/>
                </a:solidFill>
                <a:latin typeface="Arial" panose="020B0604020202020204" pitchFamily="34" charset="0"/>
                <a:cs typeface="Arial" panose="020B0604020202020204" pitchFamily="34" charset="0"/>
              </a:rPr>
              <a:t>projektu do SBO - odsetek odpowiedzi (%)</a:t>
            </a:r>
            <a:endParaRPr lang="en-US" sz="28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r>
              <a:rPr lang="pl-PL" sz="2000" dirty="0">
                <a:latin typeface="+mj-lt"/>
              </a:rPr>
              <a:t>Największa frakcja respondentów zgadza się ze stwierdzeniem, że uczestnictwo w SBO było powodowane „Możliwością realizacji swojego pomysłu”. Udział w SBO można częściowo traktować w kategoriach zaspakajania potrzeby samorealizacji, wyznaczania i osiągania celu, rozwoju własnego, realizacji siebie jako jednostki twórczej. Najwyższa pozycja tego czynnika, stanowi wskazówkę do promowania idei budżetu obywatelskiego wśród przyszłych, potencjalnych projektodawców. Udział w SBO jest atrakcyjny, bo daje możliwość realizacji własnego pomysłu. </a:t>
            </a:r>
            <a:endParaRPr lang="pl-PL" sz="1800" dirty="0">
              <a:latin typeface="+mj-lt"/>
            </a:endParaRPr>
          </a:p>
          <a:p>
            <a:pPr algn="ctr"/>
            <a:endParaRPr lang="pl-PL" dirty="0"/>
          </a:p>
          <a:p>
            <a:pPr algn="ctr"/>
            <a:endParaRPr lang="pl-PL" dirty="0"/>
          </a:p>
        </p:txBody>
      </p:sp>
      <p:graphicFrame>
        <p:nvGraphicFramePr>
          <p:cNvPr id="7" name="Symbol zastępczy zawartości 6">
            <a:extLst>
              <a:ext uri="{FF2B5EF4-FFF2-40B4-BE49-F238E27FC236}">
                <a16:creationId xmlns:a16="http://schemas.microsoft.com/office/drawing/2014/main" id="{BFCC4DE0-5A3F-40C9-8F3A-AD8736757DF5}"/>
              </a:ext>
            </a:extLst>
          </p:cNvPr>
          <p:cNvGraphicFramePr>
            <a:graphicFrameLocks noGrp="1"/>
          </p:cNvGraphicFramePr>
          <p:nvPr>
            <p:ph idx="1"/>
          </p:nvPr>
        </p:nvGraphicFramePr>
        <p:xfrm>
          <a:off x="585927" y="706683"/>
          <a:ext cx="7270811" cy="61513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837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106533"/>
            <a:ext cx="8913181" cy="1029810"/>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400" dirty="0">
                <a:solidFill>
                  <a:schemeClr val="bg1"/>
                </a:solidFill>
                <a:latin typeface="Arial" panose="020B0604020202020204" pitchFamily="34" charset="0"/>
                <a:cs typeface="Arial" panose="020B0604020202020204" pitchFamily="34" charset="0"/>
              </a:rPr>
              <a:t>Ocena trudności poszczególnych etapów </a:t>
            </a:r>
            <a:br>
              <a:rPr lang="pl-PL" sz="24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aplikowania w tegorocznej edycji SBO</a:t>
            </a:r>
            <a:br>
              <a:rPr lang="pl-PL" sz="2400" dirty="0">
                <a:solidFill>
                  <a:schemeClr val="bg1"/>
                </a:solidFill>
                <a:latin typeface="Arial" panose="020B0604020202020204" pitchFamily="34" charset="0"/>
                <a:cs typeface="Arial" panose="020B0604020202020204" pitchFamily="34" charset="0"/>
              </a:rPr>
            </a:br>
            <a:r>
              <a:rPr lang="pl-PL" sz="1800" dirty="0">
                <a:solidFill>
                  <a:schemeClr val="bg1"/>
                </a:solidFill>
                <a:latin typeface="Arial" panose="020B0604020202020204" pitchFamily="34" charset="0"/>
                <a:cs typeface="Arial" panose="020B0604020202020204" pitchFamily="34" charset="0"/>
              </a:rPr>
              <a:t>- odsetek odpowiedzi (%)</a:t>
            </a:r>
            <a:endParaRPr lang="en-US"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r>
              <a:rPr lang="pl-PL" sz="2000" dirty="0">
                <a:latin typeface="+mj-lt"/>
              </a:rPr>
              <a:t>Najbardziej problematyczne było stworzenie kosztorysu (było to najbardziej problematyczne także dla wnioskodawców SBO 2021) oraz wskazanie lokalizacji projektu (było to także skomplikowane dla wnioskodawców z poprzedniej edycji SBO). Najmniej trudności rodziło natomiast zebranie dziesięciu podpisów pod listą poparcia dla zgłaszanego projektu (podobnie uważali wnioskodawcy z SBO 2020 i 2021)  oraz zdefiniowanie grupy odbiorców. </a:t>
            </a:r>
            <a:endParaRPr lang="pl-PL" dirty="0"/>
          </a:p>
          <a:p>
            <a:pPr algn="ctr"/>
            <a:endParaRPr lang="pl-PL" dirty="0"/>
          </a:p>
        </p:txBody>
      </p:sp>
      <p:graphicFrame>
        <p:nvGraphicFramePr>
          <p:cNvPr id="8" name="Symbol zastępczy zawartości 7">
            <a:extLst>
              <a:ext uri="{FF2B5EF4-FFF2-40B4-BE49-F238E27FC236}">
                <a16:creationId xmlns:a16="http://schemas.microsoft.com/office/drawing/2014/main" id="{159E169E-C566-4146-8207-59078F8A20A7}"/>
              </a:ext>
            </a:extLst>
          </p:cNvPr>
          <p:cNvGraphicFramePr>
            <a:graphicFrameLocks noGrp="1"/>
          </p:cNvGraphicFramePr>
          <p:nvPr>
            <p:ph idx="1"/>
          </p:nvPr>
        </p:nvGraphicFramePr>
        <p:xfrm>
          <a:off x="124287" y="1289668"/>
          <a:ext cx="8637973" cy="5291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166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127819"/>
            <a:ext cx="8913181" cy="884609"/>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Praca nad kosztorysem </a:t>
            </a:r>
            <a:br>
              <a:rPr lang="pl-PL" sz="2400" dirty="0">
                <a:solidFill>
                  <a:schemeClr val="bg1"/>
                </a:solidFill>
                <a:latin typeface="Arial" panose="020B0604020202020204" pitchFamily="34" charset="0"/>
                <a:cs typeface="Arial" panose="020B0604020202020204" pitchFamily="34" charset="0"/>
              </a:rPr>
            </a:br>
            <a:r>
              <a:rPr lang="pl-PL" sz="2000" dirty="0">
                <a:solidFill>
                  <a:schemeClr val="bg1"/>
                </a:solidFill>
                <a:latin typeface="Arial" panose="020B0604020202020204" pitchFamily="34" charset="0"/>
                <a:cs typeface="Arial" panose="020B0604020202020204" pitchFamily="34" charset="0"/>
              </a:rPr>
              <a:t>Uwagi uczestników FGI</a:t>
            </a:r>
            <a:endParaRPr lang="en-US"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Stworzenie właściwego kosztorysu może pozostawać poza zasięgiem (kompetencjami) wnioskodawcy. Jeśli kosztorys nie ma być barierą przy składaniu wniosków warto w szerszym zakresie wspierać wnioskodawców w trakcie jego konstruowania. </a:t>
            </a:r>
            <a:endParaRPr lang="pl-PL" dirty="0"/>
          </a:p>
        </p:txBody>
      </p:sp>
      <p:sp>
        <p:nvSpPr>
          <p:cNvPr id="5" name="Symbol zastępczy zawartości 4">
            <a:extLst>
              <a:ext uri="{FF2B5EF4-FFF2-40B4-BE49-F238E27FC236}">
                <a16:creationId xmlns:a16="http://schemas.microsoft.com/office/drawing/2014/main" id="{55B51056-8D0A-4EFD-9FB9-B3946E5375D1}"/>
              </a:ext>
            </a:extLst>
          </p:cNvPr>
          <p:cNvSpPr>
            <a:spLocks noGrp="1"/>
          </p:cNvSpPr>
          <p:nvPr>
            <p:ph idx="1"/>
          </p:nvPr>
        </p:nvSpPr>
        <p:spPr>
          <a:xfrm>
            <a:off x="183842" y="1380397"/>
            <a:ext cx="8545497" cy="5109633"/>
          </a:xfrm>
        </p:spPr>
        <p:txBody>
          <a:bodyPr>
            <a:normAutofit fontScale="85000" lnSpcReduction="20000"/>
          </a:bodyPr>
          <a:lstStyle/>
          <a:p>
            <a:pPr marL="0" indent="0">
              <a:lnSpc>
                <a:spcPct val="110000"/>
              </a:lnSpc>
              <a:buNone/>
            </a:pPr>
            <a:r>
              <a:rPr lang="pl-PL" i="1" dirty="0">
                <a:solidFill>
                  <a:schemeClr val="bg2">
                    <a:lumMod val="25000"/>
                  </a:schemeClr>
                </a:solidFill>
              </a:rPr>
              <a:t>„Myślę, że najtrudniejsza jest wycena, takie urealnienie kosztów, … jest to początkowo, przy składaniu wniosku najbardziej absorbujący element. … Mimo że bardzo się starałam, przemyślałam tę kwestię i korzystałam z tego cennika udostępnionego, to i tak okazuje się, że nie wypadła ta moja wycena całkiem dobrze. To mi się wydaje trudne.” (Respondent 3)</a:t>
            </a:r>
          </a:p>
          <a:p>
            <a:pPr marL="0" indent="0">
              <a:lnSpc>
                <a:spcPct val="110000"/>
              </a:lnSpc>
              <a:buNone/>
            </a:pPr>
            <a:endParaRPr lang="pl-PL" i="1" dirty="0">
              <a:solidFill>
                <a:schemeClr val="bg2">
                  <a:lumMod val="25000"/>
                </a:schemeClr>
              </a:solidFill>
            </a:endParaRPr>
          </a:p>
          <a:p>
            <a:pPr marL="0" indent="0">
              <a:lnSpc>
                <a:spcPct val="110000"/>
              </a:lnSpc>
              <a:buNone/>
            </a:pPr>
            <a:r>
              <a:rPr lang="pl-PL" i="1" dirty="0">
                <a:solidFill>
                  <a:schemeClr val="bg2">
                    <a:lumMod val="25000"/>
                  </a:schemeClr>
                </a:solidFill>
              </a:rPr>
              <a:t>„Kwestia wyceny – to zależy od projektu. Jeżeli projekt jest taki – często spotykany jak powiedzmy jakaś siłownia pod chmurką, to to jest łatwo wycenić … na stronie SBO są takie rzeczy z grubsza wycenione. Ale jeżeli są rzeczy bardziej skomplikowane, które dotykają infrastruktury, to tu jest bardzo ciężko to wycenić, bo po drodze wychodzą różne koszty, których nie jest w stanie wycenić amator. (Respondent 4)”</a:t>
            </a:r>
          </a:p>
        </p:txBody>
      </p:sp>
    </p:spTree>
    <p:extLst>
      <p:ext uri="{BB962C8B-B14F-4D97-AF65-F5344CB8AC3E}">
        <p14:creationId xmlns:p14="http://schemas.microsoft.com/office/powerpoint/2010/main" val="323952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127819"/>
            <a:ext cx="8913181" cy="884609"/>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Wskazanie lokalizacji</a:t>
            </a:r>
            <a:br>
              <a:rPr lang="pl-PL" sz="24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Uwagi uczestników FGI</a:t>
            </a:r>
            <a:endParaRPr lang="en-US"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r>
              <a:rPr lang="pl-PL" sz="2000" dirty="0">
                <a:latin typeface="+mj-lt"/>
              </a:rPr>
              <a:t>Wskazanie właściwej lokalizacji stanowi przynajmniej dla części badanych wyraźny problem. Mimo wprowadzonych narzędzi, które mają pomóc wypełnić tę część wniosku (portal internetowy), zadanie to może być trudne w realizacji. Dostarczone narzędzia nie wypełniają w pełni powierzonej im roli. Warto więc informować o możliwości konsultacji wybranej przez siebie lokalizacji w Urzędzie przed złożeniem wniosku. </a:t>
            </a:r>
            <a:endParaRPr lang="pl-PL" dirty="0"/>
          </a:p>
        </p:txBody>
      </p:sp>
      <p:sp>
        <p:nvSpPr>
          <p:cNvPr id="5" name="Symbol zastępczy zawartości 4">
            <a:extLst>
              <a:ext uri="{FF2B5EF4-FFF2-40B4-BE49-F238E27FC236}">
                <a16:creationId xmlns:a16="http://schemas.microsoft.com/office/drawing/2014/main" id="{55B51056-8D0A-4EFD-9FB9-B3946E5375D1}"/>
              </a:ext>
            </a:extLst>
          </p:cNvPr>
          <p:cNvSpPr>
            <a:spLocks noGrp="1"/>
          </p:cNvSpPr>
          <p:nvPr>
            <p:ph idx="1"/>
          </p:nvPr>
        </p:nvSpPr>
        <p:spPr>
          <a:xfrm>
            <a:off x="183842" y="1380397"/>
            <a:ext cx="8545497" cy="5109633"/>
          </a:xfrm>
        </p:spPr>
        <p:txBody>
          <a:bodyPr>
            <a:normAutofit fontScale="85000" lnSpcReduction="10000"/>
          </a:bodyPr>
          <a:lstStyle/>
          <a:p>
            <a:pPr marL="0" indent="0">
              <a:lnSpc>
                <a:spcPct val="110000"/>
              </a:lnSpc>
              <a:buNone/>
            </a:pPr>
            <a:r>
              <a:rPr lang="pl-PL" i="1" dirty="0">
                <a:solidFill>
                  <a:schemeClr val="bg2">
                    <a:lumMod val="25000"/>
                  </a:schemeClr>
                </a:solidFill>
              </a:rPr>
              <a:t>„Największy problem sprawiły mi lokalizacje dla poszczególnych inwestycji. Chciałem żeby one były zrealizowane na terenie miasta, żebym nie musiał występować o żadne zgody. Korzystając z rekomendowanego narzędzia jakim jest </a:t>
            </a:r>
            <a:r>
              <a:rPr lang="pl-PL" i="1" dirty="0" err="1">
                <a:solidFill>
                  <a:schemeClr val="bg2">
                    <a:lumMod val="25000"/>
                  </a:schemeClr>
                </a:solidFill>
              </a:rPr>
              <a:t>Geoportal</a:t>
            </a:r>
            <a:r>
              <a:rPr lang="pl-PL" i="1" dirty="0">
                <a:solidFill>
                  <a:schemeClr val="bg2">
                    <a:lumMod val="25000"/>
                  </a:schemeClr>
                </a:solidFill>
              </a:rPr>
              <a:t>, na którym znajduje się specjalna nakładka, zaznaczająca mienie Gminy Miasta Szczecin możliwe do wykorzystania w ramach SBO. Jak się okazało nakładka ta kompletnie pokazuje nieprawdę, ponieważ zaznacza dosłownie wszystko - także te tereny, które są już od wielu lat wydzierżawione i nie można tam po prostu nic realizować. I niestety taki wnioskodawca zderza się ze ścianą wpisując lokalizację teoretycznie w jego rozumieniu wolną pod inwestycję, natomiast później się okazuje, że jednak nic tam zrobić nie można, bo teren jest wydzierżawiony.” (Respondent 5)</a:t>
            </a:r>
          </a:p>
        </p:txBody>
      </p:sp>
    </p:spTree>
    <p:extLst>
      <p:ext uri="{BB962C8B-B14F-4D97-AF65-F5344CB8AC3E}">
        <p14:creationId xmlns:p14="http://schemas.microsoft.com/office/powerpoint/2010/main" val="1428407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127820"/>
            <a:ext cx="8913181" cy="644538"/>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Ocena trudności prac związanych z projektem</a:t>
            </a:r>
            <a:br>
              <a:rPr lang="pl-PL" sz="2800" dirty="0">
                <a:solidFill>
                  <a:schemeClr val="bg1"/>
                </a:solidFill>
                <a:latin typeface="Arial" panose="020B0604020202020204" pitchFamily="34" charset="0"/>
                <a:cs typeface="Arial" panose="020B0604020202020204" pitchFamily="34" charset="0"/>
              </a:rPr>
            </a:br>
            <a:r>
              <a:rPr lang="pl-PL" sz="1800" dirty="0">
                <a:solidFill>
                  <a:schemeClr val="bg1"/>
                </a:solidFill>
                <a:latin typeface="Arial" panose="020B0604020202020204" pitchFamily="34" charset="0"/>
                <a:cs typeface="Arial" panose="020B0604020202020204" pitchFamily="34" charset="0"/>
              </a:rPr>
              <a:t>- odsetek odpowiedzi (%)</a:t>
            </a:r>
            <a:endParaRPr lang="en-US"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r>
              <a:rPr lang="pl-PL" sz="2000" dirty="0">
                <a:latin typeface="+mj-lt"/>
              </a:rPr>
              <a:t>Zdaniem respondentów za najcięższy należy uznać etap III -  weryfikację merytoryczną przez Urząd Miasta Szczecin. 27.27% badanych uznało tę fazę uczestnictwa w SBO jako bardzo trudną. Jedną z przyczyn takiej oceny jest (zdaniem badanych), nazbyt lapidarne i nieprecyzyjne opiniowanie projektów. Inną trudnością, na którą zwracali uwagę respondenci, było zbyt późne przekazywanie informacji (negatywnych opinii), co uniemożliwiało dokonanie stosownej poprawy wniosku. </a:t>
            </a:r>
            <a:endParaRPr lang="pl-PL" dirty="0"/>
          </a:p>
        </p:txBody>
      </p:sp>
      <p:graphicFrame>
        <p:nvGraphicFramePr>
          <p:cNvPr id="7" name="Symbol zastępczy zawartości 6">
            <a:extLst>
              <a:ext uri="{FF2B5EF4-FFF2-40B4-BE49-F238E27FC236}">
                <a16:creationId xmlns:a16="http://schemas.microsoft.com/office/drawing/2014/main" id="{7A6ABDF4-F651-4C67-B4C6-AE92F3D2277C}"/>
              </a:ext>
            </a:extLst>
          </p:cNvPr>
          <p:cNvGraphicFramePr>
            <a:graphicFrameLocks noGrp="1"/>
          </p:cNvGraphicFramePr>
          <p:nvPr>
            <p:ph idx="1"/>
          </p:nvPr>
        </p:nvGraphicFramePr>
        <p:xfrm>
          <a:off x="301842" y="969886"/>
          <a:ext cx="8158578" cy="56905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984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127819"/>
            <a:ext cx="8913181" cy="875357"/>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Ocena trudności prac związanych z projektem</a:t>
            </a:r>
            <a:br>
              <a:rPr lang="pl-PL" sz="28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Uwagi uczestników FGI</a:t>
            </a:r>
            <a:endParaRPr lang="en-US"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Pozyskane dane pozwalają zidentyfikować dwa kluczowe problemy, których wspólnym mianownikiem jest niewłaściwa (niedostateczna i zbyt wolna) komunikacja. Zalecane byłoby zatem udrożnienie kanału komunikacji szczególnie na linii autor projektu – wydział opiniujący wniosek. </a:t>
            </a:r>
            <a:endParaRPr lang="pl-PL" dirty="0"/>
          </a:p>
        </p:txBody>
      </p:sp>
      <p:sp>
        <p:nvSpPr>
          <p:cNvPr id="5" name="Symbol zastępczy zawartości 4">
            <a:extLst>
              <a:ext uri="{FF2B5EF4-FFF2-40B4-BE49-F238E27FC236}">
                <a16:creationId xmlns:a16="http://schemas.microsoft.com/office/drawing/2014/main" id="{CDA5D9F7-9CDD-4B8B-9383-095A68C20AED}"/>
              </a:ext>
            </a:extLst>
          </p:cNvPr>
          <p:cNvSpPr>
            <a:spLocks noGrp="1"/>
          </p:cNvSpPr>
          <p:nvPr>
            <p:ph idx="1"/>
          </p:nvPr>
        </p:nvSpPr>
        <p:spPr>
          <a:xfrm>
            <a:off x="225640" y="1159799"/>
            <a:ext cx="8092737" cy="5480698"/>
          </a:xfrm>
        </p:spPr>
        <p:txBody>
          <a:bodyPr>
            <a:normAutofit fontScale="92500"/>
          </a:bodyPr>
          <a:lstStyle/>
          <a:p>
            <a:pPr marL="0" indent="0">
              <a:lnSpc>
                <a:spcPct val="110000"/>
              </a:lnSpc>
              <a:buNone/>
            </a:pPr>
            <a:r>
              <a:rPr lang="pl-PL" sz="22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„Jedną rzecz, którą można poprawić. Kiedy my dostajemy np. 4 października kartę oceny merytorycznej, to uważam, że jest za późno z informacją. Jeżeli informacja jest już w lipcu to czemu z danego wydziału nie dostaniemy informacji: słuchajcie z tego wydziału dostaliście taką rzecz do rozwiązania w lipcu - to już rozwiązujemy i zanim dojdzie do oceny już tej końcowej, to już dawno mielibyśmy to rozwiązane. A jeżeli dostajemy to na sam koniec 4 października, to ile my mamy czasu na jakąkolwiek współpracę, jeżeli jeszcze urzędnik jest np. na urlopie chorobowym – zostajemy znowu postawieni pod ścianą, że mamy np. 4 godziny do poprawienia wniosku.” </a:t>
            </a:r>
            <a:r>
              <a:rPr lang="pl-PL" sz="2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(Respondent 8)</a:t>
            </a:r>
          </a:p>
          <a:p>
            <a:pPr marL="0" indent="0">
              <a:lnSpc>
                <a:spcPct val="110000"/>
              </a:lnSpc>
              <a:buNone/>
            </a:pPr>
            <a:endParaRPr lang="pl-PL" sz="2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r>
              <a:rPr lang="en-US" sz="22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r>
              <a:rPr lang="pl-PL" sz="22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„Mi się wydaje, że brakuje na tej linii komunikacji projektodawca, a Urząd Miasta. Bo my tak naprawdę w końcu dyskutujemy tylko z BDO. Przynajmniej takie jest założenie, że jesteśmy do nich kierowani, a brakuje prostej informacji od wydziału, który opiniuje negatywnie, co by się musiało zmienić w tym projekcie, żeby on przeszedł.” </a:t>
            </a:r>
            <a:r>
              <a:rPr lang="pl-PL" sz="2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(Respondent 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US" sz="3600" dirty="0"/>
          </a:p>
        </p:txBody>
      </p:sp>
    </p:spTree>
    <p:extLst>
      <p:ext uri="{BB962C8B-B14F-4D97-AF65-F5344CB8AC3E}">
        <p14:creationId xmlns:p14="http://schemas.microsoft.com/office/powerpoint/2010/main" val="231355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127819"/>
            <a:ext cx="8913181" cy="875357"/>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Projekty budzące kontrowersje</a:t>
            </a:r>
            <a:br>
              <a:rPr lang="pl-PL" sz="28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Uwagi uczestników FGI</a:t>
            </a:r>
            <a:endParaRPr lang="en-US"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SBO poza realizacją funkcji jawnie założonych wypełnia także funkcje ukryte. Dobrym przykładem są tu projekty zgłaszane w celu nagłośnienia określonej idei czy problemu (a nie w celu faktycznej realizacji projektu). </a:t>
            </a:r>
            <a:endParaRPr lang="pl-PL" dirty="0"/>
          </a:p>
        </p:txBody>
      </p:sp>
      <p:sp>
        <p:nvSpPr>
          <p:cNvPr id="5" name="Symbol zastępczy zawartości 4">
            <a:extLst>
              <a:ext uri="{FF2B5EF4-FFF2-40B4-BE49-F238E27FC236}">
                <a16:creationId xmlns:a16="http://schemas.microsoft.com/office/drawing/2014/main" id="{CDA5D9F7-9CDD-4B8B-9383-095A68C20AED}"/>
              </a:ext>
            </a:extLst>
          </p:cNvPr>
          <p:cNvSpPr>
            <a:spLocks noGrp="1"/>
          </p:cNvSpPr>
          <p:nvPr>
            <p:ph idx="1"/>
          </p:nvPr>
        </p:nvSpPr>
        <p:spPr>
          <a:xfrm>
            <a:off x="225640" y="1159799"/>
            <a:ext cx="8092737" cy="5570382"/>
          </a:xfrm>
        </p:spPr>
        <p:txBody>
          <a:bodyPr>
            <a:normAutofit lnSpcReduction="10000"/>
          </a:bodyPr>
          <a:lstStyle/>
          <a:p>
            <a:pPr marL="0" indent="0">
              <a:lnSpc>
                <a:spcPct val="110000"/>
              </a:lnSpc>
              <a:buNone/>
            </a:pPr>
            <a:r>
              <a:rPr lang="pl-PL" sz="22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„Cześć projektów ma zwrócić uwagę mediów czy też opinii publicznej na jakiś problem, bądź też ma charakter wręcz polityczny … które wiadomo że nie pójdą do realizacji … ktoś w ten sposób chce zaistnieć, a nie koniecznie zrobić coś dobrego dla mieszkańców.” (Respondent 5)</a:t>
            </a:r>
          </a:p>
          <a:p>
            <a:pPr marL="0" indent="0">
              <a:lnSpc>
                <a:spcPct val="110000"/>
              </a:lnSpc>
              <a:buNone/>
            </a:pPr>
            <a:endParaRPr lang="pl-PL" sz="22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r>
              <a:rPr lang="pl-PL" sz="22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„Takie projekty, o których mówił przedmówca, które merytorycznie przeważnie przegrywają, które są wyrzucane, bo nie spełniają warunków formalnych, niestety za pomocą mediów one wypływają na wierzch i ośmieszają idee SBO – one są szkodliwe.” (Respondent 4)</a:t>
            </a:r>
          </a:p>
          <a:p>
            <a:pPr marL="0" indent="0">
              <a:lnSpc>
                <a:spcPct val="110000"/>
              </a:lnSpc>
              <a:buNone/>
            </a:pPr>
            <a:endParaRPr lang="pl-PL" sz="2200" i="1"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r>
              <a:rPr lang="pl-PL" sz="22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„Natomiast założenie pierwotne zespołu (zespołów opiniujących A.K.) miało być takie, że pomimo tego, że np. projekt jakiś zdobędzie nawet decyzję pozytywną urzędu, no to zespół stoi na straży takiej obywatelskości … obywatelskiej cenzury.” (Respondent 6). </a:t>
            </a:r>
          </a:p>
          <a:p>
            <a:pPr marL="0" indent="0">
              <a:lnSpc>
                <a:spcPct val="110000"/>
              </a:lnSpc>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US" sz="3600" dirty="0"/>
          </a:p>
        </p:txBody>
      </p:sp>
    </p:spTree>
    <p:extLst>
      <p:ext uri="{BB962C8B-B14F-4D97-AF65-F5344CB8AC3E}">
        <p14:creationId xmlns:p14="http://schemas.microsoft.com/office/powerpoint/2010/main" val="99697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127819"/>
            <a:ext cx="8913181" cy="103341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Ocena pomysłów zgłoszonych </a:t>
            </a:r>
            <a:br>
              <a:rPr lang="pl-PL" sz="28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do tegorocznej edycji SBO</a:t>
            </a:r>
            <a:br>
              <a:rPr lang="pl-PL" sz="2800" dirty="0">
                <a:solidFill>
                  <a:schemeClr val="bg1"/>
                </a:solidFill>
                <a:latin typeface="Arial" panose="020B0604020202020204" pitchFamily="34" charset="0"/>
                <a:cs typeface="Arial" panose="020B0604020202020204" pitchFamily="34" charset="0"/>
              </a:rPr>
            </a:br>
            <a:r>
              <a:rPr lang="pl-PL" sz="1800" dirty="0">
                <a:solidFill>
                  <a:schemeClr val="bg1"/>
                </a:solidFill>
                <a:latin typeface="Arial" panose="020B0604020202020204" pitchFamily="34" charset="0"/>
                <a:cs typeface="Arial" panose="020B0604020202020204" pitchFamily="34" charset="0"/>
              </a:rPr>
              <a:t>- odsetek odpowiedzi (%)</a:t>
            </a:r>
            <a:endParaRPr lang="en-US"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r>
              <a:rPr lang="pl-PL" sz="2000" dirty="0">
                <a:latin typeface="+mj-lt"/>
              </a:rPr>
              <a:t>Uzyskane odpowiedzi wskazują na to, że respondenci stosunkowo zgodnie zgadzają się z trzema niżej przedstawionymi stwierdzeniami: </a:t>
            </a:r>
          </a:p>
          <a:p>
            <a:pPr algn="ctr"/>
            <a:r>
              <a:rPr lang="pl-PL" sz="2000" dirty="0">
                <a:latin typeface="+mj-lt"/>
              </a:rPr>
              <a:t>- w większości zgłaszane pomysły były możliwe w realizacji,</a:t>
            </a:r>
          </a:p>
          <a:p>
            <a:pPr algn="ctr"/>
            <a:r>
              <a:rPr lang="pl-PL" sz="2000" dirty="0">
                <a:latin typeface="+mj-lt"/>
              </a:rPr>
              <a:t> - w większości przypadków projekty były odpowiedzią na faktyczne potrzeby mieszkańców miasta,</a:t>
            </a:r>
          </a:p>
          <a:p>
            <a:pPr marL="342900" indent="-342900" algn="ctr">
              <a:buFontTx/>
              <a:buChar char="-"/>
            </a:pPr>
            <a:r>
              <a:rPr lang="pl-PL" sz="2000" dirty="0">
                <a:latin typeface="+mj-lt"/>
              </a:rPr>
              <a:t>w większości przypadków projekty realizowały wartościowy cel - powinny zostać zrealizowane.</a:t>
            </a:r>
          </a:p>
          <a:p>
            <a:pPr algn="ctr"/>
            <a:r>
              <a:rPr lang="pl-PL" sz="2000" dirty="0">
                <a:latin typeface="+mj-lt"/>
              </a:rPr>
              <a:t>Jest to pozytywny wskaźnik funkcjonowania budżetu obywatelskiego w zakresie jakości zgłaszanych wniosków.</a:t>
            </a:r>
          </a:p>
        </p:txBody>
      </p:sp>
      <p:graphicFrame>
        <p:nvGraphicFramePr>
          <p:cNvPr id="8" name="Symbol zastępczy zawartości 7">
            <a:extLst>
              <a:ext uri="{FF2B5EF4-FFF2-40B4-BE49-F238E27FC236}">
                <a16:creationId xmlns:a16="http://schemas.microsoft.com/office/drawing/2014/main" id="{5FDBD2DB-B6AF-4A35-9364-0AD785DBBD64}"/>
              </a:ext>
            </a:extLst>
          </p:cNvPr>
          <p:cNvGraphicFramePr>
            <a:graphicFrameLocks noGrp="1"/>
          </p:cNvGraphicFramePr>
          <p:nvPr>
            <p:ph idx="1"/>
          </p:nvPr>
        </p:nvGraphicFramePr>
        <p:xfrm>
          <a:off x="536359" y="1161231"/>
          <a:ext cx="7666609" cy="5696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692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127819"/>
            <a:ext cx="8913181" cy="1299764"/>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Zasadność finansowania projektów</a:t>
            </a:r>
            <a:br>
              <a:rPr lang="pl-PL" sz="3200" dirty="0">
                <a:solidFill>
                  <a:schemeClr val="bg1"/>
                </a:solidFill>
                <a:latin typeface="Arial" panose="020B0604020202020204" pitchFamily="34" charset="0"/>
                <a:cs typeface="Arial" panose="020B0604020202020204" pitchFamily="34" charset="0"/>
              </a:rPr>
            </a:br>
            <a:r>
              <a:rPr lang="pl-PL" sz="3200" dirty="0">
                <a:solidFill>
                  <a:schemeClr val="bg1"/>
                </a:solidFill>
                <a:latin typeface="Arial" panose="020B0604020202020204" pitchFamily="34" charset="0"/>
                <a:cs typeface="Arial" panose="020B0604020202020204" pitchFamily="34" charset="0"/>
              </a:rPr>
              <a:t>„standardowych i ponadstandardowych”</a:t>
            </a:r>
            <a:br>
              <a:rPr lang="pl-PL" sz="32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Uwagi uczestników FGI</a:t>
            </a:r>
            <a:endParaRPr lang="en-US" sz="36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Pytanie czy pieniądze z budżetu obywatelskiego powinny być przeznaczane na zapewnienie podstawowej funkcjonalności przestrzeni miejskiej („załatanie chodnika”) budziło wśród rozmówców spore kontrowersje. </a:t>
            </a:r>
          </a:p>
          <a:p>
            <a:pPr algn="ctr"/>
            <a:r>
              <a:rPr lang="pl-PL" sz="2000" dirty="0">
                <a:latin typeface="+mj-lt"/>
              </a:rPr>
              <a:t>Wśród projektodawców są zarówno zwolennicy jak i przeciwnicy takiego podejścia.</a:t>
            </a:r>
          </a:p>
        </p:txBody>
      </p:sp>
      <p:sp>
        <p:nvSpPr>
          <p:cNvPr id="5" name="Symbol zastępczy zawartości 4">
            <a:extLst>
              <a:ext uri="{FF2B5EF4-FFF2-40B4-BE49-F238E27FC236}">
                <a16:creationId xmlns:a16="http://schemas.microsoft.com/office/drawing/2014/main" id="{D0A3EB85-A085-46E6-A97B-A3F53F51B8C6}"/>
              </a:ext>
            </a:extLst>
          </p:cNvPr>
          <p:cNvSpPr>
            <a:spLocks noGrp="1"/>
          </p:cNvSpPr>
          <p:nvPr>
            <p:ph idx="1"/>
          </p:nvPr>
        </p:nvSpPr>
        <p:spPr>
          <a:xfrm>
            <a:off x="36990" y="1427584"/>
            <a:ext cx="8876191" cy="5430415"/>
          </a:xfrm>
        </p:spPr>
        <p:txBody>
          <a:bodyPr>
            <a:normAutofit fontScale="85000" lnSpcReduction="10000"/>
          </a:bodyPr>
          <a:lstStyle/>
          <a:p>
            <a:pPr marL="0" marR="542925" indent="0" algn="just">
              <a:lnSpc>
                <a:spcPct val="115000"/>
              </a:lnSpc>
              <a:spcAft>
                <a:spcPts val="800"/>
              </a:spcAft>
              <a:buNone/>
            </a:pPr>
            <a:r>
              <a:rPr lang="pl-PL" sz="2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„Ja też jestem zdania, że budżet obywatelski powinien dotyczyć takich rzeczy ekstra, których być może urzędnicy nie zauważają, a które mieszkańcy by chcieli. Natomiast nie powinien dotyczyć takich rzeczy przyziemnych związanych z bieżącym utrzymaniem przestrzeni miejskiej jak remonty chodników czy parkingów. … One (projekty takie A.K.) faktycznie nie mają szansy się przebić wśród bardziej kreatywnych pomysłów.” </a:t>
            </a:r>
            <a:r>
              <a:rPr lang="pl-PL" sz="2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(Respondent 5)</a:t>
            </a:r>
          </a:p>
          <a:p>
            <a:pPr marL="0" marR="542925" indent="0" algn="just">
              <a:lnSpc>
                <a:spcPct val="115000"/>
              </a:lnSpc>
              <a:spcAft>
                <a:spcPts val="800"/>
              </a:spcAft>
              <a:buNone/>
            </a:pPr>
            <a:r>
              <a:rPr lang="pl-PL" i="1" dirty="0">
                <a:solidFill>
                  <a:srgbClr val="595959"/>
                </a:solidFill>
                <a:latin typeface="Calibri" panose="020F0502020204030204" pitchFamily="34" charset="0"/>
                <a:cs typeface="Times New Roman" panose="02020603050405020304" pitchFamily="18" charset="0"/>
              </a:rPr>
              <a:t>„Jeśli chodzi o podstawowe remonty, chodniki, parkingi itd., to miasto nie ma takich pieniędzy i w długim terminie nie będzie ich miało. … Jakiś remont chodnika w miejscu gdzie nie ma komunikacji istotnej z punktu widzenia miasta - to może długo nie nastąpić. Przez dziesiątki lat nawet.” (Respondent 4)</a:t>
            </a:r>
            <a:endParaRPr lang="en-US" i="1" dirty="0">
              <a:solidFill>
                <a:srgbClr val="595959"/>
              </a:solidFill>
              <a:latin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7544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383150"/>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Zasadność finansowania projektów</a:t>
            </a:r>
            <a:br>
              <a:rPr lang="pl-PL" sz="3200" dirty="0">
                <a:solidFill>
                  <a:schemeClr val="bg1"/>
                </a:solidFill>
                <a:latin typeface="Arial" panose="020B0604020202020204" pitchFamily="34" charset="0"/>
                <a:cs typeface="Arial" panose="020B0604020202020204" pitchFamily="34" charset="0"/>
              </a:rPr>
            </a:br>
            <a:r>
              <a:rPr lang="pl-PL" sz="3200" dirty="0">
                <a:solidFill>
                  <a:schemeClr val="bg1"/>
                </a:solidFill>
                <a:latin typeface="Arial" panose="020B0604020202020204" pitchFamily="34" charset="0"/>
                <a:cs typeface="Arial" panose="020B0604020202020204" pitchFamily="34" charset="0"/>
              </a:rPr>
              <a:t>„miękkich i twardych”</a:t>
            </a:r>
            <a:br>
              <a:rPr lang="pl-PL" sz="32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Uwagi uczestników FGI</a:t>
            </a:r>
            <a:endParaRPr lang="en-US" sz="36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Kwestią otwartą i arbitralną pozostaje ustalenie właściwej proporcji między projektami miękkimi i twardymi. Projekty miękkie, dzięki swojemu potencjałowi integrowania mieszkańców, winny jednak odgrywać istotną rolę w ogóle zadań realizowanych w ramach SBO.</a:t>
            </a:r>
          </a:p>
        </p:txBody>
      </p:sp>
      <p:sp>
        <p:nvSpPr>
          <p:cNvPr id="5" name="Symbol zastępczy zawartości 4">
            <a:extLst>
              <a:ext uri="{FF2B5EF4-FFF2-40B4-BE49-F238E27FC236}">
                <a16:creationId xmlns:a16="http://schemas.microsoft.com/office/drawing/2014/main" id="{D0A3EB85-A085-46E6-A97B-A3F53F51B8C6}"/>
              </a:ext>
            </a:extLst>
          </p:cNvPr>
          <p:cNvSpPr>
            <a:spLocks noGrp="1"/>
          </p:cNvSpPr>
          <p:nvPr>
            <p:ph idx="1"/>
          </p:nvPr>
        </p:nvSpPr>
        <p:spPr>
          <a:xfrm>
            <a:off x="36990" y="1562470"/>
            <a:ext cx="8876191" cy="5295530"/>
          </a:xfrm>
        </p:spPr>
        <p:txBody>
          <a:bodyPr>
            <a:normAutofit fontScale="92500" lnSpcReduction="10000"/>
          </a:bodyPr>
          <a:lstStyle/>
          <a:p>
            <a:pPr marL="0" marR="542925" indent="0" algn="just">
              <a:lnSpc>
                <a:spcPct val="115000"/>
              </a:lnSpc>
              <a:spcAft>
                <a:spcPts val="800"/>
              </a:spcAft>
              <a:buNone/>
            </a:pP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„Nie jestem zbytnio zwolennikiem projektów miękkich, uważam że one są adresowane do bardzo wąskiego grona osób - to jest w sumie ich wada. … Nie znam dokładnie tych projektów. Mi się wydaje, że to są takie eventy, na które przyjdzie raz kilka osób, raz kilkadziesiąt może, no i to jest koniec, to nie jest nic trwałego.” (Respondent 4) </a:t>
            </a:r>
          </a:p>
          <a:p>
            <a:pPr marL="0" marR="542925" indent="0" algn="just">
              <a:lnSpc>
                <a:spcPct val="115000"/>
              </a:lnSpc>
              <a:spcAft>
                <a:spcPts val="800"/>
              </a:spcAft>
              <a:buNone/>
            </a:pPr>
            <a:r>
              <a:rPr lang="pl-PL" sz="2400" i="1" dirty="0">
                <a:solidFill>
                  <a:srgbClr val="595959"/>
                </a:solidFill>
                <a:latin typeface="Calibri" panose="020F0502020204030204" pitchFamily="34" charset="0"/>
                <a:cs typeface="Times New Roman" panose="02020603050405020304" pitchFamily="18" charset="0"/>
              </a:rPr>
              <a:t>„Ten budżet jest bardzo mocno nastawiony jednak na projekty twarde, czyli takie, w których coś realnie trzeba zrobić, … Natomiast absolutnie położona jest sprawa takich zadań, które są projektami miękkimi, które służą jakimś szkoleniom, integrowaniu społeczności, czy wdrażaniu jakichś nowych idei. … Co do zasady raczej lepiej byłoby się wycofywać z tych twardych projektów, które są tylko po to, żeby coś naprawić, … a iść w kierunku budowania społeczeństwa obywatelskiego. Żeby budżet obywatelski był elementem budowy tego społeczeństwa.” </a:t>
            </a:r>
            <a:br>
              <a:rPr lang="pl-PL" sz="2400" i="1" dirty="0">
                <a:solidFill>
                  <a:srgbClr val="595959"/>
                </a:solidFill>
                <a:latin typeface="Calibri" panose="020F0502020204030204" pitchFamily="34" charset="0"/>
                <a:cs typeface="Times New Roman" panose="02020603050405020304" pitchFamily="18" charset="0"/>
              </a:rPr>
            </a:br>
            <a:r>
              <a:rPr lang="pl-PL" sz="2400" i="1" dirty="0">
                <a:solidFill>
                  <a:srgbClr val="595959"/>
                </a:solidFill>
                <a:latin typeface="Calibri" panose="020F0502020204030204" pitchFamily="34" charset="0"/>
                <a:cs typeface="Times New Roman" panose="02020603050405020304" pitchFamily="18" charset="0"/>
              </a:rPr>
              <a:t>(Respondent 2)</a:t>
            </a:r>
            <a:endParaRPr lang="en-US" sz="2400" i="1" dirty="0">
              <a:solidFill>
                <a:srgbClr val="59595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99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7539-9DDB-0744-BC5F-8174A270FB0D}"/>
              </a:ext>
            </a:extLst>
          </p:cNvPr>
          <p:cNvSpPr>
            <a:spLocks noGrp="1"/>
          </p:cNvSpPr>
          <p:nvPr>
            <p:ph type="title"/>
          </p:nvPr>
        </p:nvSpPr>
        <p:spPr>
          <a:xfrm>
            <a:off x="236034" y="157548"/>
            <a:ext cx="11138210" cy="1325563"/>
          </a:xfrm>
        </p:spPr>
        <p:txBody>
          <a:bodyPr>
            <a:normAutofit/>
          </a:bodyPr>
          <a:lstStyle/>
          <a:p>
            <a:r>
              <a:rPr lang="en-PL" sz="2800" b="1" dirty="0"/>
              <a:t>Metodologia badania – obszary tematyczne </a:t>
            </a:r>
            <a:r>
              <a:rPr lang="en-GB" sz="2800" b="1" dirty="0" err="1"/>
              <a:t>i</a:t>
            </a:r>
            <a:r>
              <a:rPr lang="en-GB" sz="2800" b="1" dirty="0"/>
              <a:t> </a:t>
            </a:r>
            <a:r>
              <a:rPr lang="en-GB" sz="2800" b="1" dirty="0" err="1"/>
              <a:t>techniki</a:t>
            </a:r>
            <a:r>
              <a:rPr lang="en-GB" sz="2800" b="1" dirty="0"/>
              <a:t> </a:t>
            </a:r>
            <a:r>
              <a:rPr lang="en-GB" sz="2800" b="1" dirty="0" err="1"/>
              <a:t>zbierania</a:t>
            </a:r>
            <a:r>
              <a:rPr lang="en-GB" sz="2800" b="1" dirty="0"/>
              <a:t> </a:t>
            </a:r>
            <a:r>
              <a:rPr lang="en-GB" sz="2800" b="1" dirty="0" err="1"/>
              <a:t>danych</a:t>
            </a:r>
            <a:endParaRPr lang="en-PL" sz="2800" b="1" dirty="0"/>
          </a:p>
        </p:txBody>
      </p:sp>
      <p:sp>
        <p:nvSpPr>
          <p:cNvPr id="8" name="TextBox 7">
            <a:extLst>
              <a:ext uri="{FF2B5EF4-FFF2-40B4-BE49-F238E27FC236}">
                <a16:creationId xmlns:a16="http://schemas.microsoft.com/office/drawing/2014/main" id="{7231B475-F17E-E640-BB5F-B3799B716519}"/>
              </a:ext>
            </a:extLst>
          </p:cNvPr>
          <p:cNvSpPr txBox="1"/>
          <p:nvPr/>
        </p:nvSpPr>
        <p:spPr>
          <a:xfrm>
            <a:off x="345687" y="1483111"/>
            <a:ext cx="11273884" cy="4093428"/>
          </a:xfrm>
          <a:prstGeom prst="rect">
            <a:avLst/>
          </a:prstGeom>
          <a:noFill/>
        </p:spPr>
        <p:txBody>
          <a:bodyPr wrap="square" rtlCol="0">
            <a:spAutoFit/>
          </a:bodyPr>
          <a:lstStyle/>
          <a:p>
            <a:r>
              <a:rPr lang="en-GB" sz="2000" b="1" dirty="0"/>
              <a:t>I. OCENA SBO 2022 PRZEZ PROJEKTODAWCÓW</a:t>
            </a:r>
          </a:p>
          <a:p>
            <a:endParaRPr lang="en-GB" sz="2000" dirty="0"/>
          </a:p>
          <a:p>
            <a:pPr algn="just"/>
            <a:r>
              <a:rPr lang="en-GB" sz="2000" dirty="0"/>
              <a:t>» </a:t>
            </a:r>
            <a:r>
              <a:rPr lang="en-GB" sz="2000" dirty="0" err="1"/>
              <a:t>Badanie</a:t>
            </a:r>
            <a:r>
              <a:rPr lang="en-GB" sz="2000" dirty="0"/>
              <a:t> </a:t>
            </a:r>
            <a:r>
              <a:rPr lang="en-GB" sz="2000" dirty="0" err="1"/>
              <a:t>techniką</a:t>
            </a:r>
            <a:r>
              <a:rPr lang="en-GB" sz="2000" dirty="0"/>
              <a:t> CAWI, z </a:t>
            </a:r>
            <a:r>
              <a:rPr lang="en-GB" sz="2000" dirty="0" err="1"/>
              <a:t>wykorzystaniem</a:t>
            </a:r>
            <a:r>
              <a:rPr lang="en-GB" sz="2000" dirty="0"/>
              <a:t> </a:t>
            </a:r>
            <a:r>
              <a:rPr lang="en-GB" sz="2000" dirty="0" err="1"/>
              <a:t>ankiet</a:t>
            </a:r>
            <a:r>
              <a:rPr lang="en-GB" sz="2000" dirty="0"/>
              <a:t> </a:t>
            </a:r>
            <a:r>
              <a:rPr lang="en-GB" sz="2000" dirty="0" err="1"/>
              <a:t>elektronicznych</a:t>
            </a:r>
            <a:r>
              <a:rPr lang="en-GB" sz="2000" dirty="0"/>
              <a:t> do </a:t>
            </a:r>
            <a:r>
              <a:rPr lang="en-GB" sz="2000" dirty="0" err="1"/>
              <a:t>samodzielnego</a:t>
            </a:r>
            <a:r>
              <a:rPr lang="en-GB" sz="2000" dirty="0"/>
              <a:t> </a:t>
            </a:r>
            <a:r>
              <a:rPr lang="en-GB" sz="2000" dirty="0" err="1"/>
              <a:t>wypełnienia</a:t>
            </a:r>
            <a:r>
              <a:rPr lang="en-GB" sz="2000" dirty="0"/>
              <a:t> </a:t>
            </a:r>
            <a:r>
              <a:rPr lang="en-GB" sz="2000" dirty="0" err="1"/>
              <a:t>przez</a:t>
            </a:r>
            <a:r>
              <a:rPr lang="en-GB" sz="2000" dirty="0"/>
              <a:t> </a:t>
            </a:r>
            <a:r>
              <a:rPr lang="en-GB" sz="2000" dirty="0" err="1"/>
              <a:t>projektodawcę</a:t>
            </a:r>
            <a:r>
              <a:rPr lang="en-GB" sz="2000" dirty="0"/>
              <a:t> </a:t>
            </a:r>
            <a:r>
              <a:rPr lang="en-GB" sz="2000" dirty="0" err="1"/>
              <a:t>tegorocznej</a:t>
            </a:r>
            <a:r>
              <a:rPr lang="en-GB" sz="2000" dirty="0"/>
              <a:t> </a:t>
            </a:r>
            <a:r>
              <a:rPr lang="en-GB" sz="2000" dirty="0" err="1"/>
              <a:t>edycji</a:t>
            </a:r>
            <a:r>
              <a:rPr lang="en-GB" sz="2000" dirty="0"/>
              <a:t> SBO. </a:t>
            </a:r>
            <a:r>
              <a:rPr lang="en-GB" sz="2000" dirty="0" err="1"/>
              <a:t>Dobór</a:t>
            </a:r>
            <a:r>
              <a:rPr lang="en-GB" sz="2000" dirty="0"/>
              <a:t> </a:t>
            </a:r>
            <a:r>
              <a:rPr lang="en-GB" sz="2000" dirty="0" err="1"/>
              <a:t>prób</a:t>
            </a:r>
            <a:r>
              <a:rPr lang="en-GB" sz="2000" dirty="0"/>
              <a:t> </a:t>
            </a:r>
            <a:r>
              <a:rPr lang="en-GB" sz="2000" dirty="0" err="1"/>
              <a:t>miał</a:t>
            </a:r>
            <a:r>
              <a:rPr lang="en-GB" sz="2000" dirty="0"/>
              <a:t> </a:t>
            </a:r>
            <a:r>
              <a:rPr lang="en-GB" sz="2000" dirty="0" err="1"/>
              <a:t>charakter</a:t>
            </a:r>
            <a:r>
              <a:rPr lang="en-GB" sz="2000" dirty="0"/>
              <a:t> </a:t>
            </a:r>
            <a:r>
              <a:rPr lang="en-GB" sz="2000" dirty="0" err="1"/>
              <a:t>autoselekcji</a:t>
            </a:r>
            <a:r>
              <a:rPr lang="en-GB" sz="2000" dirty="0"/>
              <a:t>, </a:t>
            </a:r>
            <a:r>
              <a:rPr lang="en-GB" sz="2000" dirty="0" err="1"/>
              <a:t>zaproszenia</a:t>
            </a:r>
            <a:r>
              <a:rPr lang="en-GB" sz="2000" dirty="0"/>
              <a:t> </a:t>
            </a:r>
            <a:r>
              <a:rPr lang="en-GB" sz="2000" dirty="0" err="1"/>
              <a:t>zostały</a:t>
            </a:r>
            <a:r>
              <a:rPr lang="en-GB" sz="2000" dirty="0"/>
              <a:t> </a:t>
            </a:r>
            <a:r>
              <a:rPr lang="en-GB" sz="2000" dirty="0" err="1"/>
              <a:t>rozesłane</a:t>
            </a:r>
            <a:r>
              <a:rPr lang="en-GB" sz="2000" dirty="0"/>
              <a:t> w </a:t>
            </a:r>
            <a:r>
              <a:rPr lang="en-GB" sz="2000" dirty="0" err="1"/>
              <a:t>oparciu</a:t>
            </a:r>
            <a:r>
              <a:rPr lang="en-GB" sz="2000" dirty="0"/>
              <a:t> o </a:t>
            </a:r>
            <a:r>
              <a:rPr lang="en-GB" sz="2000" dirty="0" err="1"/>
              <a:t>pozyskane</a:t>
            </a:r>
            <a:r>
              <a:rPr lang="en-GB" sz="2000" dirty="0"/>
              <a:t> </a:t>
            </a:r>
            <a:r>
              <a:rPr lang="en-GB" sz="2000" dirty="0" err="1"/>
              <a:t>dane</a:t>
            </a:r>
            <a:r>
              <a:rPr lang="en-GB" sz="2000" dirty="0"/>
              <a:t> </a:t>
            </a:r>
            <a:r>
              <a:rPr lang="en-GB" sz="2000" dirty="0" err="1"/>
              <a:t>kontaktowe</a:t>
            </a:r>
            <a:r>
              <a:rPr lang="en-GB" sz="2000" dirty="0"/>
              <a:t> (</a:t>
            </a:r>
            <a:r>
              <a:rPr lang="en-GB" sz="2000" dirty="0" err="1"/>
              <a:t>osób</a:t>
            </a:r>
            <a:r>
              <a:rPr lang="en-GB" sz="2000" dirty="0"/>
              <a:t>, </a:t>
            </a:r>
            <a:r>
              <a:rPr lang="en-GB" sz="2000" dirty="0" err="1"/>
              <a:t>które</a:t>
            </a:r>
            <a:r>
              <a:rPr lang="en-GB" sz="2000" dirty="0"/>
              <a:t> </a:t>
            </a:r>
            <a:r>
              <a:rPr lang="en-GB" sz="2000" dirty="0" err="1"/>
              <a:t>wyraziły</a:t>
            </a:r>
            <a:r>
              <a:rPr lang="en-GB" sz="2000" dirty="0"/>
              <a:t> </a:t>
            </a:r>
            <a:r>
              <a:rPr lang="en-GB" sz="2000" dirty="0" err="1"/>
              <a:t>zgodę</a:t>
            </a:r>
            <a:r>
              <a:rPr lang="en-GB" sz="2000" dirty="0"/>
              <a:t> </a:t>
            </a:r>
            <a:r>
              <a:rPr lang="en-GB" sz="2000" dirty="0" err="1"/>
              <a:t>na</a:t>
            </a:r>
            <a:r>
              <a:rPr lang="en-GB" sz="2000" dirty="0"/>
              <a:t> ich </a:t>
            </a:r>
            <a:r>
              <a:rPr lang="en-GB" sz="2000" dirty="0" err="1"/>
              <a:t>udostępnienie</a:t>
            </a:r>
            <a:r>
              <a:rPr lang="en-GB" sz="2000" dirty="0"/>
              <a:t> </a:t>
            </a:r>
            <a:r>
              <a:rPr lang="en-GB" sz="2000" dirty="0" err="1"/>
              <a:t>i</a:t>
            </a:r>
            <a:r>
              <a:rPr lang="en-GB" sz="2000" dirty="0"/>
              <a:t> </a:t>
            </a:r>
            <a:r>
              <a:rPr lang="en-GB" sz="2000" dirty="0" err="1"/>
              <a:t>udział</a:t>
            </a:r>
            <a:r>
              <a:rPr lang="en-GB" sz="2000" dirty="0"/>
              <a:t> w </a:t>
            </a:r>
            <a:r>
              <a:rPr lang="en-GB" sz="2000" dirty="0" err="1"/>
              <a:t>badaniach</a:t>
            </a:r>
            <a:r>
              <a:rPr lang="en-GB" sz="2000" dirty="0"/>
              <a:t>). </a:t>
            </a:r>
            <a:r>
              <a:rPr lang="en-GB" sz="2000" dirty="0" err="1"/>
              <a:t>Kwestionariusz</a:t>
            </a:r>
            <a:r>
              <a:rPr lang="en-GB" sz="2000" dirty="0"/>
              <a:t> </a:t>
            </a:r>
            <a:r>
              <a:rPr lang="en-GB" sz="2000" dirty="0" err="1"/>
              <a:t>ankiety</a:t>
            </a:r>
            <a:r>
              <a:rPr lang="en-GB" sz="2000" dirty="0"/>
              <a:t> </a:t>
            </a:r>
            <a:r>
              <a:rPr lang="en-GB" sz="2000" dirty="0" err="1"/>
              <a:t>składał</a:t>
            </a:r>
            <a:r>
              <a:rPr lang="en-GB" sz="2000" dirty="0"/>
              <a:t> </a:t>
            </a:r>
            <a:r>
              <a:rPr lang="en-GB" sz="2000" dirty="0" err="1"/>
              <a:t>się</a:t>
            </a:r>
            <a:r>
              <a:rPr lang="en-GB" sz="2000" dirty="0"/>
              <a:t> z 44 </a:t>
            </a:r>
            <a:r>
              <a:rPr lang="en-GB" sz="2000" dirty="0" err="1"/>
              <a:t>pytań</a:t>
            </a:r>
            <a:r>
              <a:rPr lang="en-GB" sz="2000" dirty="0"/>
              <a:t>, </a:t>
            </a:r>
            <a:r>
              <a:rPr lang="en-GB" sz="2000" dirty="0" err="1"/>
              <a:t>na</a:t>
            </a:r>
            <a:r>
              <a:rPr lang="en-GB" sz="2000" dirty="0"/>
              <a:t> </a:t>
            </a:r>
            <a:r>
              <a:rPr lang="en-GB" sz="2000" dirty="0" err="1"/>
              <a:t>które</a:t>
            </a:r>
            <a:r>
              <a:rPr lang="en-GB" sz="2000" dirty="0"/>
              <a:t> </a:t>
            </a:r>
            <a:r>
              <a:rPr lang="en-GB" sz="2000" dirty="0" err="1"/>
              <a:t>składało</a:t>
            </a:r>
            <a:r>
              <a:rPr lang="en-GB" sz="2000" dirty="0"/>
              <a:t> </a:t>
            </a:r>
            <a:r>
              <a:rPr lang="en-GB" sz="2000" dirty="0" err="1"/>
              <a:t>się</a:t>
            </a:r>
            <a:r>
              <a:rPr lang="en-GB" sz="2000" dirty="0"/>
              <a:t> 37 </a:t>
            </a:r>
            <a:r>
              <a:rPr lang="en-GB" sz="2000" dirty="0" err="1"/>
              <a:t>pytań</a:t>
            </a:r>
            <a:r>
              <a:rPr lang="en-GB" sz="2000" dirty="0"/>
              <a:t> </a:t>
            </a:r>
            <a:r>
              <a:rPr lang="en-GB" sz="2000" dirty="0" err="1"/>
              <a:t>dotyczących</a:t>
            </a:r>
            <a:r>
              <a:rPr lang="en-GB" sz="2000" dirty="0"/>
              <a:t> </a:t>
            </a:r>
            <a:r>
              <a:rPr lang="en-GB" sz="2000" dirty="0" err="1"/>
              <a:t>uczestnictwa</a:t>
            </a:r>
            <a:r>
              <a:rPr lang="en-GB" sz="2000" dirty="0"/>
              <a:t> w </a:t>
            </a:r>
            <a:r>
              <a:rPr lang="en-GB" sz="2000" dirty="0" err="1"/>
              <a:t>tegorocznej</a:t>
            </a:r>
            <a:r>
              <a:rPr lang="en-GB" sz="2000" dirty="0"/>
              <a:t> </a:t>
            </a:r>
            <a:r>
              <a:rPr lang="en-GB" sz="2000" dirty="0" err="1"/>
              <a:t>edycji</a:t>
            </a:r>
            <a:r>
              <a:rPr lang="en-GB" sz="2000" dirty="0"/>
              <a:t> SBO </a:t>
            </a:r>
            <a:r>
              <a:rPr lang="en-GB" sz="2000" dirty="0" err="1"/>
              <a:t>i</a:t>
            </a:r>
            <a:r>
              <a:rPr lang="en-GB" sz="2000" dirty="0"/>
              <a:t> 7 </a:t>
            </a:r>
            <a:r>
              <a:rPr lang="en-GB" sz="2000" dirty="0" err="1"/>
              <a:t>pytań</a:t>
            </a:r>
            <a:r>
              <a:rPr lang="en-GB" sz="2000" dirty="0"/>
              <a:t> </a:t>
            </a:r>
            <a:r>
              <a:rPr lang="en-GB" sz="2000" dirty="0" err="1"/>
              <a:t>tzw</a:t>
            </a:r>
            <a:r>
              <a:rPr lang="en-GB" sz="2000" dirty="0"/>
              <a:t>. </a:t>
            </a:r>
            <a:r>
              <a:rPr lang="en-GB" sz="2000" dirty="0" err="1"/>
              <a:t>metryczkowych</a:t>
            </a:r>
            <a:r>
              <a:rPr lang="en-GB" sz="2000" dirty="0"/>
              <a:t>. </a:t>
            </a:r>
            <a:r>
              <a:rPr lang="en-GB" sz="2000" dirty="0" err="1"/>
              <a:t>Czas</a:t>
            </a:r>
            <a:r>
              <a:rPr lang="en-GB" sz="2000" dirty="0"/>
              <a:t> </a:t>
            </a:r>
            <a:r>
              <a:rPr lang="en-GB" sz="2000" dirty="0" err="1"/>
              <a:t>realizacji</a:t>
            </a:r>
            <a:r>
              <a:rPr lang="en-GB" sz="2000" dirty="0"/>
              <a:t> </a:t>
            </a:r>
            <a:r>
              <a:rPr lang="en-GB" sz="2000" dirty="0" err="1"/>
              <a:t>badania</a:t>
            </a:r>
            <a:r>
              <a:rPr lang="en-GB" sz="2000" dirty="0"/>
              <a:t> (</a:t>
            </a:r>
            <a:r>
              <a:rPr lang="en-GB" sz="2000" dirty="0" err="1"/>
              <a:t>zbierania</a:t>
            </a:r>
            <a:r>
              <a:rPr lang="en-GB" sz="2000" dirty="0"/>
              <a:t> </a:t>
            </a:r>
            <a:r>
              <a:rPr lang="en-GB" sz="2000" dirty="0" err="1"/>
              <a:t>danych</a:t>
            </a:r>
            <a:r>
              <a:rPr lang="en-GB" sz="2000" dirty="0"/>
              <a:t> </a:t>
            </a:r>
            <a:r>
              <a:rPr lang="en-GB" sz="2000" dirty="0" err="1"/>
              <a:t>ankietowych</a:t>
            </a:r>
            <a:r>
              <a:rPr lang="en-GB" sz="2000" dirty="0"/>
              <a:t>) - 12.10.2021 - 31.10.2021 r. </a:t>
            </a:r>
            <a:r>
              <a:rPr lang="en-GB" sz="2000" dirty="0" err="1"/>
              <a:t>Uzyskano</a:t>
            </a:r>
            <a:r>
              <a:rPr lang="en-GB" sz="2000" dirty="0"/>
              <a:t> </a:t>
            </a:r>
            <a:r>
              <a:rPr lang="en-GB" sz="2000" dirty="0" err="1"/>
              <a:t>łącznie</a:t>
            </a:r>
            <a:r>
              <a:rPr lang="en-GB" sz="2000" dirty="0"/>
              <a:t> 33 </a:t>
            </a:r>
            <a:r>
              <a:rPr lang="en-GB" sz="2000" dirty="0" err="1"/>
              <a:t>wypełnienia</a:t>
            </a:r>
            <a:r>
              <a:rPr lang="en-GB" sz="2000" dirty="0"/>
              <a:t> (N=33).  </a:t>
            </a:r>
          </a:p>
          <a:p>
            <a:pPr algn="just"/>
            <a:endParaRPr lang="en-GB" sz="2000" dirty="0"/>
          </a:p>
          <a:p>
            <a:pPr algn="just"/>
            <a:r>
              <a:rPr lang="en-GB" sz="2000" dirty="0"/>
              <a:t>» </a:t>
            </a:r>
            <a:r>
              <a:rPr lang="en-GB" sz="2000" dirty="0" err="1"/>
              <a:t>Badanie</a:t>
            </a:r>
            <a:r>
              <a:rPr lang="en-GB" sz="2000" dirty="0"/>
              <a:t> </a:t>
            </a:r>
            <a:r>
              <a:rPr lang="en-GB" sz="2000" dirty="0" err="1"/>
              <a:t>jakościowe</a:t>
            </a:r>
            <a:r>
              <a:rPr lang="en-GB" sz="2000" dirty="0"/>
              <a:t> z </a:t>
            </a:r>
            <a:r>
              <a:rPr lang="en-GB" sz="2000" dirty="0" err="1"/>
              <a:t>wykorzystaniem</a:t>
            </a:r>
            <a:r>
              <a:rPr lang="en-GB" sz="2000" dirty="0"/>
              <a:t> FGI (Focus Group Interview) - </a:t>
            </a:r>
            <a:r>
              <a:rPr lang="en-GB" sz="2000" dirty="0" err="1"/>
              <a:t>zogniskowany</a:t>
            </a:r>
            <a:r>
              <a:rPr lang="en-GB" sz="2000" dirty="0"/>
              <a:t> </a:t>
            </a:r>
            <a:r>
              <a:rPr lang="en-GB" sz="2000" dirty="0" err="1"/>
              <a:t>wywiad</a:t>
            </a:r>
            <a:r>
              <a:rPr lang="en-GB" sz="2000" dirty="0"/>
              <a:t> </a:t>
            </a:r>
            <a:r>
              <a:rPr lang="en-GB" sz="2000" dirty="0" err="1"/>
              <a:t>grupowy</a:t>
            </a:r>
            <a:r>
              <a:rPr lang="en-GB" sz="2000" dirty="0"/>
              <a:t> z </a:t>
            </a:r>
            <a:r>
              <a:rPr lang="en-GB" sz="2000" dirty="0" err="1"/>
              <a:t>projektodawcami</a:t>
            </a:r>
            <a:r>
              <a:rPr lang="en-GB" sz="2000" dirty="0"/>
              <a:t> w </a:t>
            </a:r>
            <a:r>
              <a:rPr lang="en-GB" sz="2000" dirty="0" err="1"/>
              <a:t>formie</a:t>
            </a:r>
            <a:r>
              <a:rPr lang="en-GB" sz="2000" dirty="0"/>
              <a:t> </a:t>
            </a:r>
            <a:r>
              <a:rPr lang="en-GB" sz="2000" dirty="0" err="1"/>
              <a:t>zdalnej</a:t>
            </a:r>
            <a:r>
              <a:rPr lang="en-GB" sz="2000" dirty="0"/>
              <a:t>, za </a:t>
            </a:r>
            <a:r>
              <a:rPr lang="en-GB" sz="2000" dirty="0" err="1"/>
              <a:t>pośrednictwem</a:t>
            </a:r>
            <a:r>
              <a:rPr lang="en-GB" sz="2000" dirty="0"/>
              <a:t> platformy ZOOM. </a:t>
            </a:r>
            <a:r>
              <a:rPr lang="en-GB" sz="2000" dirty="0" err="1"/>
              <a:t>Liczba</a:t>
            </a:r>
            <a:r>
              <a:rPr lang="en-GB" sz="2000" dirty="0"/>
              <a:t> </a:t>
            </a:r>
            <a:r>
              <a:rPr lang="en-GB" sz="2000" dirty="0" err="1"/>
              <a:t>wywiadów</a:t>
            </a:r>
            <a:r>
              <a:rPr lang="en-GB" sz="2000" dirty="0"/>
              <a:t> 2, z </a:t>
            </a:r>
            <a:r>
              <a:rPr lang="en-GB" sz="2000" dirty="0" err="1"/>
              <a:t>wykorzystaniem</a:t>
            </a:r>
            <a:r>
              <a:rPr lang="en-GB" sz="2000" dirty="0"/>
              <a:t> </a:t>
            </a:r>
            <a:r>
              <a:rPr lang="en-GB" sz="2000" dirty="0" err="1"/>
              <a:t>terminów</a:t>
            </a:r>
            <a:r>
              <a:rPr lang="en-GB" sz="2000" dirty="0"/>
              <a:t> o </a:t>
            </a:r>
            <a:r>
              <a:rPr lang="en-GB" sz="2000" dirty="0" err="1"/>
              <a:t>różnych</a:t>
            </a:r>
            <a:r>
              <a:rPr lang="en-GB" sz="2000" dirty="0"/>
              <a:t> </a:t>
            </a:r>
            <a:r>
              <a:rPr lang="en-GB" sz="2000" dirty="0" err="1"/>
              <a:t>porach</a:t>
            </a:r>
            <a:r>
              <a:rPr lang="en-GB" sz="2000" dirty="0"/>
              <a:t> </a:t>
            </a:r>
            <a:r>
              <a:rPr lang="en-GB" sz="2000" dirty="0" err="1"/>
              <a:t>dnia</a:t>
            </a:r>
            <a:r>
              <a:rPr lang="en-GB" sz="2000" dirty="0"/>
              <a:t>, aby </a:t>
            </a:r>
            <a:r>
              <a:rPr lang="en-GB" sz="2000" dirty="0" err="1"/>
              <a:t>umożliwić</a:t>
            </a:r>
            <a:r>
              <a:rPr lang="en-GB" sz="2000" dirty="0"/>
              <a:t> jak </a:t>
            </a:r>
            <a:r>
              <a:rPr lang="en-GB" sz="2000" dirty="0" err="1"/>
              <a:t>największy</a:t>
            </a:r>
            <a:r>
              <a:rPr lang="en-GB" sz="2000" dirty="0"/>
              <a:t> </a:t>
            </a:r>
            <a:r>
              <a:rPr lang="en-GB" sz="2000" dirty="0" err="1"/>
              <a:t>poziom</a:t>
            </a:r>
            <a:r>
              <a:rPr lang="en-GB" sz="2000" dirty="0"/>
              <a:t> </a:t>
            </a:r>
            <a:r>
              <a:rPr lang="en-GB" sz="2000" dirty="0" err="1"/>
              <a:t>uczestnictwa</a:t>
            </a:r>
            <a:r>
              <a:rPr lang="en-GB" sz="2000" dirty="0"/>
              <a:t>. </a:t>
            </a:r>
            <a:r>
              <a:rPr lang="en-GB" sz="2000" dirty="0" err="1"/>
              <a:t>Czas</a:t>
            </a:r>
            <a:r>
              <a:rPr lang="en-GB" sz="2000" dirty="0"/>
              <a:t> </a:t>
            </a:r>
            <a:r>
              <a:rPr lang="en-GB" sz="2000" dirty="0" err="1"/>
              <a:t>realizacji</a:t>
            </a:r>
            <a:r>
              <a:rPr lang="en-GB" sz="2000" dirty="0"/>
              <a:t>: 21 </a:t>
            </a:r>
            <a:r>
              <a:rPr lang="en-GB" sz="2000" dirty="0" err="1"/>
              <a:t>i</a:t>
            </a:r>
            <a:r>
              <a:rPr lang="en-GB" sz="2000" dirty="0"/>
              <a:t> 22 </a:t>
            </a:r>
            <a:r>
              <a:rPr lang="en-GB" sz="2000" dirty="0" err="1"/>
              <a:t>października</a:t>
            </a:r>
            <a:r>
              <a:rPr lang="en-GB" sz="2000" dirty="0"/>
              <a:t> 2021. </a:t>
            </a:r>
            <a:endParaRPr lang="en-PL" sz="2000" dirty="0"/>
          </a:p>
        </p:txBody>
      </p:sp>
    </p:spTree>
    <p:extLst>
      <p:ext uri="{BB962C8B-B14F-4D97-AF65-F5344CB8AC3E}">
        <p14:creationId xmlns:p14="http://schemas.microsoft.com/office/powerpoint/2010/main" val="1982325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211171"/>
            <a:ext cx="8913181" cy="747617"/>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Ocena zasad SBO 2022</a:t>
            </a:r>
            <a:endParaRPr lang="en-US" sz="3600" dirty="0">
              <a:solidFill>
                <a:schemeClr val="bg1"/>
              </a:solidFill>
              <a:latin typeface="Arial" panose="020B0604020202020204" pitchFamily="34" charset="0"/>
              <a:cs typeface="Arial" panose="020B0604020202020204" pitchFamily="34" charset="0"/>
            </a:endParaRPr>
          </a:p>
        </p:txBody>
      </p:sp>
      <p:sp>
        <p:nvSpPr>
          <p:cNvPr id="8" name="Symbol zastępczy tekstu 7">
            <a:extLst>
              <a:ext uri="{FF2B5EF4-FFF2-40B4-BE49-F238E27FC236}">
                <a16:creationId xmlns:a16="http://schemas.microsoft.com/office/drawing/2014/main" id="{8CAA189A-8C17-4393-8DAE-355D37DDBECB}"/>
              </a:ext>
            </a:extLst>
          </p:cNvPr>
          <p:cNvSpPr>
            <a:spLocks noGrp="1"/>
          </p:cNvSpPr>
          <p:nvPr>
            <p:ph type="body" idx="1"/>
          </p:nvPr>
        </p:nvSpPr>
        <p:spPr>
          <a:xfrm>
            <a:off x="102668" y="966260"/>
            <a:ext cx="4288988" cy="702742"/>
          </a:xfrm>
        </p:spPr>
        <p:txBody>
          <a:bodyPr>
            <a:noAutofit/>
          </a:bodyPr>
          <a:lstStyle/>
          <a:p>
            <a:r>
              <a:rPr lang="pl-PL" dirty="0">
                <a:solidFill>
                  <a:schemeClr val="accent6">
                    <a:lumMod val="75000"/>
                  </a:schemeClr>
                </a:solidFill>
              </a:rPr>
              <a:t>Zasady ocenione </a:t>
            </a:r>
            <a:br>
              <a:rPr lang="pl-PL" dirty="0">
                <a:solidFill>
                  <a:schemeClr val="accent6">
                    <a:lumMod val="75000"/>
                  </a:schemeClr>
                </a:solidFill>
              </a:rPr>
            </a:br>
            <a:r>
              <a:rPr lang="pl-PL" dirty="0">
                <a:solidFill>
                  <a:schemeClr val="accent6">
                    <a:lumMod val="75000"/>
                  </a:schemeClr>
                </a:solidFill>
              </a:rPr>
              <a:t>pozytywnie </a:t>
            </a:r>
            <a:endParaRPr lang="en-US" dirty="0">
              <a:solidFill>
                <a:schemeClr val="accent6">
                  <a:lumMod val="75000"/>
                </a:schemeClr>
              </a:solidFill>
            </a:endParaRPr>
          </a:p>
        </p:txBody>
      </p:sp>
      <p:sp>
        <p:nvSpPr>
          <p:cNvPr id="9" name="Symbol zastępczy zawartości 8">
            <a:extLst>
              <a:ext uri="{FF2B5EF4-FFF2-40B4-BE49-F238E27FC236}">
                <a16:creationId xmlns:a16="http://schemas.microsoft.com/office/drawing/2014/main" id="{781C856A-E294-43BE-827E-68A653B5B7B8}"/>
              </a:ext>
            </a:extLst>
          </p:cNvPr>
          <p:cNvSpPr>
            <a:spLocks noGrp="1"/>
          </p:cNvSpPr>
          <p:nvPr>
            <p:ph sz="half" idx="2"/>
          </p:nvPr>
        </p:nvSpPr>
        <p:spPr>
          <a:xfrm>
            <a:off x="102668" y="1790172"/>
            <a:ext cx="3788197" cy="5067828"/>
          </a:xfrm>
        </p:spPr>
        <p:txBody>
          <a:bodyPr>
            <a:normAutofit fontScale="55000" lnSpcReduction="20000"/>
          </a:bodyPr>
          <a:lstStyle/>
          <a:p>
            <a:pPr>
              <a:lnSpc>
                <a:spcPct val="120000"/>
              </a:lnSpc>
            </a:pPr>
            <a:r>
              <a:rPr lang="pl-PL" sz="3300" dirty="0"/>
              <a:t>Formularz projektu SBO 2022</a:t>
            </a:r>
          </a:p>
          <a:p>
            <a:pPr>
              <a:lnSpc>
                <a:spcPct val="120000"/>
              </a:lnSpc>
            </a:pPr>
            <a:r>
              <a:rPr lang="pl-PL" sz="3300" dirty="0"/>
              <a:t>Zachowanie możliwości złożenia projektu w formie papierowej.</a:t>
            </a:r>
          </a:p>
          <a:p>
            <a:pPr>
              <a:lnSpc>
                <a:spcPct val="120000"/>
              </a:lnSpc>
            </a:pPr>
            <a:r>
              <a:rPr lang="pl-PL" sz="3300" dirty="0"/>
              <a:t>Zasada nieodpłatnego korzystania z efektów zrealizowanego projektu.</a:t>
            </a:r>
          </a:p>
          <a:p>
            <a:pPr>
              <a:lnSpc>
                <a:spcPct val="120000"/>
              </a:lnSpc>
            </a:pPr>
            <a:r>
              <a:rPr lang="pl-PL" sz="3300" dirty="0"/>
              <a:t>Procedury głosowania (przez Internet).</a:t>
            </a:r>
          </a:p>
          <a:p>
            <a:pPr>
              <a:lnSpc>
                <a:spcPct val="120000"/>
              </a:lnSpc>
            </a:pPr>
            <a:r>
              <a:rPr lang="pl-PL" sz="3300" dirty="0"/>
              <a:t>Możliwość głosowania wszystkich mieszkańców miasta, w tym nieletnich.</a:t>
            </a:r>
          </a:p>
          <a:p>
            <a:pPr>
              <a:lnSpc>
                <a:spcPct val="120000"/>
              </a:lnSpc>
            </a:pPr>
            <a:r>
              <a:rPr lang="pl-PL" sz="3300" dirty="0"/>
              <a:t>Możliwość głosowania wszystkich mieszkańców miasta, w tym imigrantów.</a:t>
            </a:r>
          </a:p>
          <a:p>
            <a:pPr>
              <a:lnSpc>
                <a:spcPct val="120000"/>
              </a:lnSpc>
            </a:pPr>
            <a:r>
              <a:rPr lang="pl-PL" sz="3300" dirty="0"/>
              <a:t>Wymóg zdobycia poparcia co najmniej 10 mieszkańców Szczecina.</a:t>
            </a:r>
          </a:p>
          <a:p>
            <a:endParaRPr lang="en-US" dirty="0"/>
          </a:p>
        </p:txBody>
      </p:sp>
      <p:sp>
        <p:nvSpPr>
          <p:cNvPr id="10" name="Symbol zastępczy tekstu 9">
            <a:extLst>
              <a:ext uri="{FF2B5EF4-FFF2-40B4-BE49-F238E27FC236}">
                <a16:creationId xmlns:a16="http://schemas.microsoft.com/office/drawing/2014/main" id="{D4636AA5-20AB-412B-86BF-FCFD4AA99FF8}"/>
              </a:ext>
            </a:extLst>
          </p:cNvPr>
          <p:cNvSpPr>
            <a:spLocks noGrp="1"/>
          </p:cNvSpPr>
          <p:nvPr>
            <p:ph type="body" sz="quarter" idx="3"/>
          </p:nvPr>
        </p:nvSpPr>
        <p:spPr>
          <a:xfrm>
            <a:off x="3890864" y="966260"/>
            <a:ext cx="4945225" cy="702742"/>
          </a:xfrm>
        </p:spPr>
        <p:txBody>
          <a:bodyPr>
            <a:noAutofit/>
          </a:bodyPr>
          <a:lstStyle/>
          <a:p>
            <a:pPr>
              <a:lnSpc>
                <a:spcPct val="100000"/>
              </a:lnSpc>
            </a:pPr>
            <a:r>
              <a:rPr lang="pl-PL" dirty="0">
                <a:solidFill>
                  <a:schemeClr val="accent2">
                    <a:lumMod val="75000"/>
                  </a:schemeClr>
                </a:solidFill>
              </a:rPr>
              <a:t>Zasady „problematyczne”</a:t>
            </a:r>
            <a:br>
              <a:rPr lang="pl-PL" dirty="0">
                <a:solidFill>
                  <a:schemeClr val="accent2">
                    <a:lumMod val="75000"/>
                  </a:schemeClr>
                </a:solidFill>
              </a:rPr>
            </a:br>
            <a:r>
              <a:rPr lang="pl-PL" dirty="0">
                <a:solidFill>
                  <a:schemeClr val="accent2">
                    <a:lumMod val="75000"/>
                  </a:schemeClr>
                </a:solidFill>
              </a:rPr>
              <a:t>dla co najmniej 10% badanych</a:t>
            </a:r>
            <a:endParaRPr lang="en-US" dirty="0">
              <a:solidFill>
                <a:schemeClr val="accent2">
                  <a:lumMod val="75000"/>
                </a:schemeClr>
              </a:solidFill>
            </a:endParaRPr>
          </a:p>
        </p:txBody>
      </p:sp>
      <p:sp>
        <p:nvSpPr>
          <p:cNvPr id="11" name="Symbol zastępczy zawartości 10">
            <a:extLst>
              <a:ext uri="{FF2B5EF4-FFF2-40B4-BE49-F238E27FC236}">
                <a16:creationId xmlns:a16="http://schemas.microsoft.com/office/drawing/2014/main" id="{9255CE18-9A42-4E2A-8802-A8566D6B9DA0}"/>
              </a:ext>
            </a:extLst>
          </p:cNvPr>
          <p:cNvSpPr>
            <a:spLocks noGrp="1"/>
          </p:cNvSpPr>
          <p:nvPr>
            <p:ph sz="quarter" idx="4"/>
          </p:nvPr>
        </p:nvSpPr>
        <p:spPr>
          <a:xfrm>
            <a:off x="3890865" y="1790172"/>
            <a:ext cx="4945225" cy="4921346"/>
          </a:xfrm>
        </p:spPr>
        <p:txBody>
          <a:bodyPr>
            <a:noAutofit/>
          </a:bodyPr>
          <a:lstStyle/>
          <a:p>
            <a:pPr>
              <a:lnSpc>
                <a:spcPct val="100000"/>
              </a:lnSpc>
            </a:pPr>
            <a:r>
              <a:rPr lang="pl-PL" sz="1800" dirty="0"/>
              <a:t>Limit załączników w wersji elektronicznej do 10MB.</a:t>
            </a:r>
          </a:p>
          <a:p>
            <a:pPr>
              <a:lnSpc>
                <a:spcPct val="100000"/>
              </a:lnSpc>
            </a:pPr>
            <a:r>
              <a:rPr lang="pl-PL" sz="1800" dirty="0"/>
              <a:t>Sposób wyliczenia puli środków dostępnych w danym obszarze zgodnie z kryterium liczby mieszkańców w danym obszarze i jego powierzchni </a:t>
            </a:r>
          </a:p>
          <a:p>
            <a:pPr>
              <a:lnSpc>
                <a:spcPct val="100000"/>
              </a:lnSpc>
            </a:pPr>
            <a:r>
              <a:rPr lang="pl-PL" sz="1800" dirty="0"/>
              <a:t>Podział na 22 obszary lokalne. </a:t>
            </a:r>
          </a:p>
          <a:p>
            <a:pPr>
              <a:lnSpc>
                <a:spcPct val="100000"/>
              </a:lnSpc>
            </a:pPr>
            <a:r>
              <a:rPr lang="pl-PL" sz="1800" dirty="0"/>
              <a:t>Proporcja podziału środków na obszary lokalne 70% i </a:t>
            </a:r>
            <a:r>
              <a:rPr lang="pl-PL" sz="1800" dirty="0" err="1"/>
              <a:t>ogólnomiejskie</a:t>
            </a:r>
            <a:r>
              <a:rPr lang="pl-PL" sz="1800" dirty="0"/>
              <a:t> 30%</a:t>
            </a:r>
          </a:p>
          <a:p>
            <a:pPr>
              <a:lnSpc>
                <a:spcPct val="100000"/>
              </a:lnSpc>
              <a:spcAft>
                <a:spcPts val="800"/>
              </a:spcAft>
            </a:pPr>
            <a:r>
              <a:rPr lang="pl-PL" sz="1800" dirty="0"/>
              <a:t>Pula środków przeznaczonych na:</a:t>
            </a:r>
            <a:br>
              <a:rPr lang="pl-PL" sz="1800" dirty="0"/>
            </a:br>
            <a:r>
              <a:rPr lang="pl-PL" sz="1800" dirty="0"/>
              <a:t>- projekty </a:t>
            </a:r>
            <a:r>
              <a:rPr lang="pl-PL" sz="1800" dirty="0" err="1"/>
              <a:t>ogólnomiejskie</a:t>
            </a:r>
            <a:r>
              <a:rPr lang="pl-PL" sz="1800" dirty="0"/>
              <a:t>,</a:t>
            </a:r>
            <a:br>
              <a:rPr lang="pl-PL" sz="1800" dirty="0"/>
            </a:br>
            <a:r>
              <a:rPr lang="pl-PL" sz="1800" dirty="0"/>
              <a:t>- projekty lokalne,</a:t>
            </a:r>
            <a:br>
              <a:rPr lang="pl-PL" sz="1800" dirty="0"/>
            </a:br>
            <a:r>
              <a:rPr lang="pl-PL" sz="1800" dirty="0"/>
              <a:t>- pula środków ogółem przeznaczona na realizację projektów.</a:t>
            </a:r>
            <a:endParaRPr lang="en-US" sz="1800" dirty="0"/>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Wypowiedź respondenta biorącego udział w badaniach CAWI (odpowiedź na pytanie otwarte):</a:t>
            </a:r>
          </a:p>
          <a:p>
            <a:pPr algn="ctr"/>
            <a:endParaRPr lang="pl-PL" sz="2000" dirty="0">
              <a:latin typeface="+mj-lt"/>
            </a:endParaRPr>
          </a:p>
          <a:p>
            <a:pPr algn="ctr"/>
            <a:r>
              <a:rPr lang="pl-PL" sz="2000" i="1" dirty="0">
                <a:latin typeface="+mj-lt"/>
              </a:rPr>
              <a:t>„mniejsze osiedla jak nasze są połączone w SBO i pojawia się konkurencja międzyosiedlowa, a nie wybór najlepszego projektu”</a:t>
            </a:r>
          </a:p>
        </p:txBody>
      </p:sp>
    </p:spTree>
    <p:extLst>
      <p:ext uri="{BB962C8B-B14F-4D97-AF65-F5344CB8AC3E}">
        <p14:creationId xmlns:p14="http://schemas.microsoft.com/office/powerpoint/2010/main" val="345583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34501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Proporcja podziału środków </a:t>
            </a:r>
            <a:br>
              <a:rPr lang="pl-PL" sz="32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na obszary lokalne 70% i </a:t>
            </a:r>
            <a:r>
              <a:rPr lang="pl-PL" sz="2400" dirty="0" err="1">
                <a:solidFill>
                  <a:schemeClr val="bg1"/>
                </a:solidFill>
                <a:latin typeface="Arial" panose="020B0604020202020204" pitchFamily="34" charset="0"/>
                <a:cs typeface="Arial" panose="020B0604020202020204" pitchFamily="34" charset="0"/>
              </a:rPr>
              <a:t>ogólnomiejskie</a:t>
            </a:r>
            <a:r>
              <a:rPr lang="pl-PL" sz="2400" dirty="0">
                <a:solidFill>
                  <a:schemeClr val="bg1"/>
                </a:solidFill>
                <a:latin typeface="Arial" panose="020B0604020202020204" pitchFamily="34" charset="0"/>
                <a:cs typeface="Arial" panose="020B0604020202020204" pitchFamily="34" charset="0"/>
              </a:rPr>
              <a:t> 30%</a:t>
            </a:r>
            <a:br>
              <a:rPr lang="pl-PL" sz="24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Uwagi uczestników FGI</a:t>
            </a:r>
            <a:endParaRPr lang="pl-PL"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Problem źle rozumianej profesjonalizacji wraz z propozycją jego rozwiązania – wypowiedź uczestnika wywiadów zogniskowanych.</a:t>
            </a:r>
          </a:p>
        </p:txBody>
      </p:sp>
      <p:sp>
        <p:nvSpPr>
          <p:cNvPr id="5" name="Symbol zastępczy zawartości 4">
            <a:extLst>
              <a:ext uri="{FF2B5EF4-FFF2-40B4-BE49-F238E27FC236}">
                <a16:creationId xmlns:a16="http://schemas.microsoft.com/office/drawing/2014/main" id="{D0A3EB85-A085-46E6-A97B-A3F53F51B8C6}"/>
              </a:ext>
            </a:extLst>
          </p:cNvPr>
          <p:cNvSpPr>
            <a:spLocks noGrp="1"/>
          </p:cNvSpPr>
          <p:nvPr>
            <p:ph idx="1"/>
          </p:nvPr>
        </p:nvSpPr>
        <p:spPr>
          <a:xfrm>
            <a:off x="36990" y="1660848"/>
            <a:ext cx="8876191" cy="5449078"/>
          </a:xfrm>
        </p:spPr>
        <p:txBody>
          <a:bodyPr>
            <a:normAutofit/>
          </a:bodyPr>
          <a:lstStyle/>
          <a:p>
            <a:pPr marL="0" marR="542925" indent="0" algn="just">
              <a:lnSpc>
                <a:spcPct val="115000"/>
              </a:lnSpc>
              <a:spcAft>
                <a:spcPts val="800"/>
              </a:spcAft>
              <a:buNone/>
            </a:pP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„Jest pewne rozwiązanie jeśli chodzi o wielkość zaangażowanych środków. Jeśli rozwalimy kompletnie </a:t>
            </a:r>
            <a:r>
              <a:rPr lang="pl-PL" sz="2400" i="1"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ogólnomiejską</a:t>
            </a: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pulę środków i taki projekt nie będzie istniał jak </a:t>
            </a:r>
            <a:r>
              <a:rPr lang="pl-PL" sz="2400" i="1"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ogólnomiejski</a:t>
            </a: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nie będzie tak ostrej konkurencji, nie będzie takiej profesjonalizacji, … Myślę, że jak będziemy mogli zrobić zadanie za 150 tys. Za 200, za 300, za 400, to nie wyrzucimy 5000 zł na promocję. … to będzie bardziej obywatelskie. … I mam nadzieję, że regulamin, który jest opracowywany, rozwiąże ten problem </a:t>
            </a:r>
            <a:r>
              <a:rPr lang="pl-PL" sz="2400" i="1"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ogólnomiejskości</a:t>
            </a: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 Rzadko kiedy składam </a:t>
            </a:r>
            <a:r>
              <a:rPr lang="pl-PL" sz="2400" i="1"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ogólnomiejskie</a:t>
            </a: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zadania ponieważ wiem, że tam jest ostra konkurencja.” </a:t>
            </a:r>
            <a:r>
              <a:rPr lang="pl-PL" sz="2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(Respondent 6)</a:t>
            </a:r>
            <a:endParaRPr lang="en-US" sz="3200" i="1" dirty="0">
              <a:solidFill>
                <a:srgbClr val="595959"/>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114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Zasady SBO a realizacja projektu</a:t>
            </a:r>
            <a:br>
              <a:rPr lang="pl-PL" sz="3200" dirty="0">
                <a:solidFill>
                  <a:schemeClr val="bg1"/>
                </a:solidFill>
                <a:latin typeface="Arial" panose="020B0604020202020204" pitchFamily="34" charset="0"/>
                <a:cs typeface="Arial" panose="020B0604020202020204" pitchFamily="34" charset="0"/>
              </a:rPr>
            </a:br>
            <a:r>
              <a:rPr lang="pl-PL" sz="2000" dirty="0">
                <a:solidFill>
                  <a:schemeClr val="bg1"/>
                </a:solidFill>
                <a:latin typeface="Arial" panose="020B0604020202020204" pitchFamily="34" charset="0"/>
                <a:cs typeface="Arial" panose="020B0604020202020204" pitchFamily="34" charset="0"/>
              </a:rPr>
              <a:t>- odsetek odpowiedzi (%)</a:t>
            </a:r>
            <a:endParaRPr lang="pl-PL"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Dla 51.52% badanych szczególne znaczenie ma nazwa projektu, która istotniejsza jest od jego merytorycznego przygotowania. Podobna frakcja respondentów uznaje za kluczowy sam pomysł, a nie to jak zostanie napisany projekt (48.48%). Wskazania te należy ocenić pozytywnie – pobrzmiewa tu bowiem przekonanie, że kluczowa jest sama idea (co chce się zrealizować), a nie jej formalnie poprawne zaprezentowanie. </a:t>
            </a:r>
          </a:p>
        </p:txBody>
      </p:sp>
      <p:graphicFrame>
        <p:nvGraphicFramePr>
          <p:cNvPr id="7" name="Symbol zastępczy zawartości 6">
            <a:extLst>
              <a:ext uri="{FF2B5EF4-FFF2-40B4-BE49-F238E27FC236}">
                <a16:creationId xmlns:a16="http://schemas.microsoft.com/office/drawing/2014/main" id="{C11AB914-D1A2-4873-9BDE-E10E2230588D}"/>
              </a:ext>
            </a:extLst>
          </p:cNvPr>
          <p:cNvGraphicFramePr>
            <a:graphicFrameLocks noGrp="1"/>
          </p:cNvGraphicFramePr>
          <p:nvPr>
            <p:ph idx="1"/>
          </p:nvPr>
        </p:nvGraphicFramePr>
        <p:xfrm>
          <a:off x="0" y="1129006"/>
          <a:ext cx="8815526" cy="56650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797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10794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Ocena atrakcyjności poszczególnych </a:t>
            </a:r>
            <a:br>
              <a:rPr lang="pl-PL" sz="28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form promujących SBO </a:t>
            </a:r>
            <a:br>
              <a:rPr lang="pl-PL" sz="2800" dirty="0">
                <a:solidFill>
                  <a:schemeClr val="bg1"/>
                </a:solidFill>
                <a:latin typeface="Arial" panose="020B0604020202020204" pitchFamily="34" charset="0"/>
                <a:cs typeface="Arial" panose="020B0604020202020204" pitchFamily="34" charset="0"/>
              </a:rPr>
            </a:br>
            <a:r>
              <a:rPr lang="pl-PL" sz="1800" dirty="0">
                <a:solidFill>
                  <a:schemeClr val="bg1"/>
                </a:solidFill>
                <a:latin typeface="Arial" panose="020B0604020202020204" pitchFamily="34" charset="0"/>
                <a:cs typeface="Arial" panose="020B0604020202020204" pitchFamily="34" charset="0"/>
              </a:rPr>
              <a:t>- odsetek odpowiedzi (%)</a:t>
            </a:r>
            <a:endParaRPr lang="pl-PL" sz="28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r>
              <a:rPr lang="pl-PL" sz="2000" dirty="0">
                <a:latin typeface="+mj-lt"/>
              </a:rPr>
              <a:t>Respondenci najwyżej cenią sobie nazwę </a:t>
            </a:r>
          </a:p>
          <a:p>
            <a:pPr algn="ctr"/>
            <a:r>
              <a:rPr lang="pl-PL" sz="2000" i="1" dirty="0">
                <a:latin typeface="+mj-lt"/>
              </a:rPr>
              <a:t>Szczeciński Budżet Obywatelski </a:t>
            </a:r>
          </a:p>
          <a:p>
            <a:pPr algn="ctr"/>
            <a:r>
              <a:rPr lang="pl-PL" sz="2000" dirty="0">
                <a:latin typeface="+mj-lt"/>
              </a:rPr>
              <a:t>oraz hasło </a:t>
            </a:r>
          </a:p>
          <a:p>
            <a:pPr algn="ctr"/>
            <a:r>
              <a:rPr lang="pl-PL" sz="2000" i="1" dirty="0">
                <a:latin typeface="+mj-lt"/>
              </a:rPr>
              <a:t>Zaprojektuj przyszłość miasta</a:t>
            </a:r>
            <a:r>
              <a:rPr lang="pl-PL" sz="2000" dirty="0">
                <a:latin typeface="+mj-lt"/>
              </a:rPr>
              <a:t>.</a:t>
            </a:r>
          </a:p>
          <a:p>
            <a:pPr algn="ctr"/>
            <a:r>
              <a:rPr lang="pl-PL" sz="2000" dirty="0">
                <a:latin typeface="+mj-lt"/>
              </a:rPr>
              <a:t> Sama nazwa </a:t>
            </a:r>
          </a:p>
          <a:p>
            <a:pPr algn="ctr"/>
            <a:r>
              <a:rPr lang="pl-PL" sz="2000" i="1" dirty="0">
                <a:latin typeface="+mj-lt"/>
              </a:rPr>
              <a:t>Szczeciński Budżet Obywatelski </a:t>
            </a:r>
          </a:p>
          <a:p>
            <a:pPr algn="ctr"/>
            <a:r>
              <a:rPr lang="pl-PL" sz="2000" dirty="0">
                <a:latin typeface="+mj-lt"/>
              </a:rPr>
              <a:t>jest też zdaniem respondentów najbardziej rozpoznawalna.</a:t>
            </a:r>
          </a:p>
          <a:p>
            <a:pPr algn="ctr"/>
            <a:endParaRPr lang="pl-PL" sz="2000" dirty="0">
              <a:latin typeface="+mj-lt"/>
            </a:endParaRPr>
          </a:p>
          <a:p>
            <a:pPr algn="ctr"/>
            <a:r>
              <a:rPr lang="pl-PL" sz="2000" dirty="0">
                <a:latin typeface="+mj-lt"/>
              </a:rPr>
              <a:t>Za najmniej atrakcyjną uznali natomiast </a:t>
            </a:r>
          </a:p>
          <a:p>
            <a:pPr algn="ctr"/>
            <a:r>
              <a:rPr lang="pl-PL" sz="2000" i="1" dirty="0">
                <a:latin typeface="+mj-lt"/>
              </a:rPr>
              <a:t>grafikę SBO </a:t>
            </a:r>
          </a:p>
          <a:p>
            <a:pPr algn="ctr"/>
            <a:r>
              <a:rPr lang="pl-PL" sz="2000" dirty="0">
                <a:latin typeface="+mj-lt"/>
              </a:rPr>
              <a:t>(27.27% badanych wyraziło tu negatywną opinię). </a:t>
            </a:r>
          </a:p>
        </p:txBody>
      </p:sp>
      <p:graphicFrame>
        <p:nvGraphicFramePr>
          <p:cNvPr id="8" name="Symbol zastępczy zawartości 7">
            <a:extLst>
              <a:ext uri="{FF2B5EF4-FFF2-40B4-BE49-F238E27FC236}">
                <a16:creationId xmlns:a16="http://schemas.microsoft.com/office/drawing/2014/main" id="{F19F5493-923F-4F4C-B2D7-29432EEEC0F0}"/>
              </a:ext>
            </a:extLst>
          </p:cNvPr>
          <p:cNvGraphicFramePr>
            <a:graphicFrameLocks noGrp="1"/>
          </p:cNvGraphicFramePr>
          <p:nvPr>
            <p:ph idx="1"/>
          </p:nvPr>
        </p:nvGraphicFramePr>
        <p:xfrm>
          <a:off x="438705" y="1488273"/>
          <a:ext cx="8092736" cy="51078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53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Źródła informacji projektodawców </a:t>
            </a:r>
            <a:br>
              <a:rPr lang="pl-PL" sz="3200" dirty="0">
                <a:solidFill>
                  <a:schemeClr val="bg1"/>
                </a:solidFill>
                <a:latin typeface="Arial" panose="020B0604020202020204" pitchFamily="34" charset="0"/>
                <a:cs typeface="Arial" panose="020B0604020202020204" pitchFamily="34" charset="0"/>
              </a:rPr>
            </a:br>
            <a:r>
              <a:rPr lang="pl-PL" sz="3200" dirty="0">
                <a:solidFill>
                  <a:schemeClr val="bg1"/>
                </a:solidFill>
                <a:latin typeface="Arial" panose="020B0604020202020204" pitchFamily="34" charset="0"/>
                <a:cs typeface="Arial" panose="020B0604020202020204" pitchFamily="34" charset="0"/>
              </a:rPr>
              <a:t>na etapie przygotowania projektów</a:t>
            </a: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Nie wszyscy badani skorzystali z głównego źródła informacji jakim jest strona SBO. Sama strona (https://sbo.szczecin.eu) </a:t>
            </a:r>
          </a:p>
          <a:p>
            <a:pPr algn="ctr"/>
            <a:r>
              <a:rPr lang="pl-PL" sz="2000" dirty="0">
                <a:latin typeface="+mj-lt"/>
              </a:rPr>
              <a:t>była uznana za przydatną przez 87.88% badanych. Stosunkowo istotny okazał się kontakt bezpośredni z osobami mającymi wiedzę w przedmiotowym zakresie (urzędnicy, osoby z doświadczeniem w SBO). </a:t>
            </a:r>
          </a:p>
        </p:txBody>
      </p:sp>
      <p:graphicFrame>
        <p:nvGraphicFramePr>
          <p:cNvPr id="10" name="Symbol zastępczy zawartości 9">
            <a:extLst>
              <a:ext uri="{FF2B5EF4-FFF2-40B4-BE49-F238E27FC236}">
                <a16:creationId xmlns:a16="http://schemas.microsoft.com/office/drawing/2014/main" id="{10AC3A89-E730-4C80-9E17-0A392F1D4D3E}"/>
              </a:ext>
            </a:extLst>
          </p:cNvPr>
          <p:cNvGraphicFramePr>
            <a:graphicFrameLocks noGrp="1"/>
          </p:cNvGraphicFramePr>
          <p:nvPr>
            <p:ph idx="1"/>
          </p:nvPr>
        </p:nvGraphicFramePr>
        <p:xfrm>
          <a:off x="0" y="1159213"/>
          <a:ext cx="8641703" cy="5194123"/>
        </p:xfrm>
        <a:graphic>
          <a:graphicData uri="http://schemas.openxmlformats.org/drawingml/2006/chart">
            <c:chart xmlns:c="http://schemas.openxmlformats.org/drawingml/2006/chart" xmlns:r="http://schemas.openxmlformats.org/officeDocument/2006/relationships" r:id="rId2"/>
          </a:graphicData>
        </a:graphic>
      </p:graphicFrame>
      <p:sp>
        <p:nvSpPr>
          <p:cNvPr id="12" name="pole tekstowe 11">
            <a:extLst>
              <a:ext uri="{FF2B5EF4-FFF2-40B4-BE49-F238E27FC236}">
                <a16:creationId xmlns:a16="http://schemas.microsoft.com/office/drawing/2014/main" id="{254EEF42-29E4-48EF-B05A-D5EEBF9A1764}"/>
              </a:ext>
            </a:extLst>
          </p:cNvPr>
          <p:cNvSpPr txBox="1"/>
          <p:nvPr/>
        </p:nvSpPr>
        <p:spPr>
          <a:xfrm>
            <a:off x="0" y="6447453"/>
            <a:ext cx="6223518" cy="375552"/>
          </a:xfrm>
          <a:prstGeom prst="rect">
            <a:avLst/>
          </a:prstGeom>
          <a:noFill/>
        </p:spPr>
        <p:txBody>
          <a:bodyPr wrap="square">
            <a:spAutoFit/>
          </a:bodyPr>
          <a:lstStyle/>
          <a:p>
            <a:pPr>
              <a:lnSpc>
                <a:spcPct val="107000"/>
              </a:lnSpc>
              <a:spcAft>
                <a:spcPts val="800"/>
              </a:spcAft>
            </a:pPr>
            <a:r>
              <a:rPr lang="pl-PL" sz="1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*osoby z doświadczeniem w składaniu projektów do SBO</a:t>
            </a:r>
            <a:endParaRPr lang="en-US" sz="24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079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Ocena przydatności narzędzi wsparcia </a:t>
            </a:r>
            <a:br>
              <a:rPr lang="pl-PL" sz="3200" dirty="0">
                <a:solidFill>
                  <a:schemeClr val="bg1"/>
                </a:solidFill>
                <a:latin typeface="Arial" panose="020B0604020202020204" pitchFamily="34" charset="0"/>
                <a:cs typeface="Arial" panose="020B0604020202020204" pitchFamily="34" charset="0"/>
              </a:rPr>
            </a:br>
            <a:r>
              <a:rPr lang="pl-PL" sz="3200" dirty="0">
                <a:solidFill>
                  <a:schemeClr val="bg1"/>
                </a:solidFill>
                <a:latin typeface="Arial" panose="020B0604020202020204" pitchFamily="34" charset="0"/>
                <a:cs typeface="Arial" panose="020B0604020202020204" pitchFamily="34" charset="0"/>
              </a:rPr>
              <a:t>Akademii SBO</a:t>
            </a: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Żaden z badanych (uczestników Akademii SBO) nie wskazał, przy poszczególnych formach wsparcia, odpowiedzi zdecydowanie lub raczej nieprzydatne. </a:t>
            </a:r>
          </a:p>
          <a:p>
            <a:pPr algn="ctr"/>
            <a:r>
              <a:rPr lang="pl-PL" sz="2000" dirty="0">
                <a:latin typeface="+mj-lt"/>
              </a:rPr>
              <a:t>W przedstawionej ocenie wyróżniają się indywidualne konsultacje on-line (z rezerwacją terminu spotkania), które były „zdecydowanie przydatne” dla 45.45% badanych. </a:t>
            </a:r>
          </a:p>
        </p:txBody>
      </p:sp>
      <p:graphicFrame>
        <p:nvGraphicFramePr>
          <p:cNvPr id="8" name="Symbol zastępczy zawartości 7">
            <a:extLst>
              <a:ext uri="{FF2B5EF4-FFF2-40B4-BE49-F238E27FC236}">
                <a16:creationId xmlns:a16="http://schemas.microsoft.com/office/drawing/2014/main" id="{3AF2923C-4809-40E7-8556-D40EC1F4B786}"/>
              </a:ext>
            </a:extLst>
          </p:cNvPr>
          <p:cNvGraphicFramePr>
            <a:graphicFrameLocks noGrp="1"/>
          </p:cNvGraphicFramePr>
          <p:nvPr>
            <p:ph idx="1"/>
          </p:nvPr>
        </p:nvGraphicFramePr>
        <p:xfrm>
          <a:off x="0" y="1065096"/>
          <a:ext cx="8913181" cy="57929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2640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Ocena prac i działań związanych </a:t>
            </a:r>
            <a:br>
              <a:rPr lang="pl-PL" sz="28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z realizacją SBO</a:t>
            </a:r>
            <a:br>
              <a:rPr lang="pl-PL" sz="2800" dirty="0">
                <a:solidFill>
                  <a:schemeClr val="bg1"/>
                </a:solidFill>
                <a:latin typeface="Arial" panose="020B0604020202020204" pitchFamily="34" charset="0"/>
                <a:cs typeface="Arial" panose="020B0604020202020204" pitchFamily="34" charset="0"/>
              </a:rPr>
            </a:br>
            <a:r>
              <a:rPr lang="pl-PL" sz="1800" dirty="0">
                <a:solidFill>
                  <a:schemeClr val="bg1"/>
                </a:solidFill>
                <a:latin typeface="Arial" panose="020B0604020202020204" pitchFamily="34" charset="0"/>
                <a:cs typeface="Arial" panose="020B0604020202020204" pitchFamily="34" charset="0"/>
              </a:rPr>
              <a:t>- odsetek odpowiedzi (%)</a:t>
            </a:r>
            <a:endParaRPr lang="pl-PL" sz="28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Respondenci najgorzej ocenili ogólnie sformułowaną kategorię „Efektywność pracy UM przy SBO” (36.36% negatywnych wskazań – „bardzo i raczej niezadowolony”). Identyfikujemy tu znaczną różnicę w porównaniu z rokiem ubiegłym, kiedy to częstość „niezadowolonych” respondentów wynosiła 15.63% . </a:t>
            </a:r>
          </a:p>
        </p:txBody>
      </p:sp>
      <p:graphicFrame>
        <p:nvGraphicFramePr>
          <p:cNvPr id="8" name="Symbol zastępczy zawartości 7">
            <a:extLst>
              <a:ext uri="{FF2B5EF4-FFF2-40B4-BE49-F238E27FC236}">
                <a16:creationId xmlns:a16="http://schemas.microsoft.com/office/drawing/2014/main" id="{09688B2A-5401-4357-ABE3-F69E24C0C1E1}"/>
              </a:ext>
            </a:extLst>
          </p:cNvPr>
          <p:cNvGraphicFramePr>
            <a:graphicFrameLocks noGrp="1"/>
          </p:cNvGraphicFramePr>
          <p:nvPr>
            <p:ph idx="1"/>
          </p:nvPr>
        </p:nvGraphicFramePr>
        <p:xfrm>
          <a:off x="421690" y="1129006"/>
          <a:ext cx="8069801" cy="5440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4108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Ocena terminowości realizacji działań</a:t>
            </a:r>
            <a:br>
              <a:rPr lang="pl-PL" sz="32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Uwagi uczestników FGI </a:t>
            </a:r>
            <a:endParaRPr lang="pl-PL"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Dla wnioskodawców istotna jest znajomość harmonogramu ze znacznym wyprzedzeniem. </a:t>
            </a:r>
          </a:p>
          <a:p>
            <a:pPr algn="ctr"/>
            <a:endParaRPr lang="pl-PL" sz="2000" dirty="0">
              <a:latin typeface="+mj-lt"/>
            </a:endParaRPr>
          </a:p>
          <a:p>
            <a:pPr algn="ctr"/>
            <a:r>
              <a:rPr lang="pl-PL" sz="2000" dirty="0">
                <a:latin typeface="+mj-lt"/>
              </a:rPr>
              <a:t>Dla dobrej oceny prac UM przy SBO ważne jest dodatkowo, aby harmonogram ten był przestrzegany (poszczególne etapy były realizowane bez opóźnień). </a:t>
            </a:r>
          </a:p>
        </p:txBody>
      </p:sp>
      <p:sp>
        <p:nvSpPr>
          <p:cNvPr id="5" name="Symbol zastępczy zawartości 4">
            <a:extLst>
              <a:ext uri="{FF2B5EF4-FFF2-40B4-BE49-F238E27FC236}">
                <a16:creationId xmlns:a16="http://schemas.microsoft.com/office/drawing/2014/main" id="{D0A3EB85-A085-46E6-A97B-A3F53F51B8C6}"/>
              </a:ext>
            </a:extLst>
          </p:cNvPr>
          <p:cNvSpPr>
            <a:spLocks noGrp="1"/>
          </p:cNvSpPr>
          <p:nvPr>
            <p:ph idx="1"/>
          </p:nvPr>
        </p:nvSpPr>
        <p:spPr>
          <a:xfrm>
            <a:off x="36990" y="1129006"/>
            <a:ext cx="8876191" cy="5980920"/>
          </a:xfrm>
        </p:spPr>
        <p:txBody>
          <a:bodyPr>
            <a:normAutofit fontScale="92500"/>
          </a:bodyPr>
          <a:lstStyle/>
          <a:p>
            <a:pPr marL="0" marR="542925" indent="0" algn="just">
              <a:lnSpc>
                <a:spcPct val="115000"/>
              </a:lnSpc>
              <a:spcAft>
                <a:spcPts val="800"/>
              </a:spcAft>
              <a:buNone/>
            </a:pP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„Z każdą edycją mnie coś zaskakuje, niekoniecznie mile. W tej edycji niekorzystnie zaskoczył mnie start SBO, który odbył się tak naprawdę znienacka. Nie było podane wcześniej do kiedy będzie można składać wnioski … Na złożenie wniosków był miesiąc. Teoretycznie może się wydawać, że miesiąc to jest dużo czasu … te wnioski składają społecznicy, a nie ludzie którzy zawodowo zajmują się składaniem wniosków, to są osoby, które robią to po godzinach pracy. … W tym roku postanowiono to zrobić nie tylko znienacka, ale też dużo wcześniej niż w poprzedniej edycji.” (Respondent 5)</a:t>
            </a:r>
          </a:p>
          <a:p>
            <a:pPr marL="0" marR="542925" indent="0" algn="just">
              <a:lnSpc>
                <a:spcPct val="115000"/>
              </a:lnSpc>
              <a:spcAft>
                <a:spcPts val="800"/>
              </a:spcAft>
              <a:buNone/>
            </a:pP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„Może jeszcze brak terminowości, bo my się powinniśmy spotkać tak naprawdę już po głosowaniu. … To nie, że w tym roku pierwszy raz, to jest nagminne. Miasto co roku mówi: no ale w następnym roku zaczniemy szybciej i się na pewno wyrobimy i co roku jest to samo.” (Respondent 7)</a:t>
            </a:r>
          </a:p>
        </p:txBody>
      </p:sp>
    </p:spTree>
    <p:extLst>
      <p:ext uri="{BB962C8B-B14F-4D97-AF65-F5344CB8AC3E}">
        <p14:creationId xmlns:p14="http://schemas.microsoft.com/office/powerpoint/2010/main" val="404456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09"/>
            <a:ext cx="8913181" cy="1294373"/>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Ocena kampanii informacyjnej </a:t>
            </a:r>
            <a:br>
              <a:rPr lang="pl-PL" sz="3200" dirty="0">
                <a:solidFill>
                  <a:schemeClr val="bg1"/>
                </a:solidFill>
                <a:latin typeface="Arial" panose="020B0604020202020204" pitchFamily="34" charset="0"/>
                <a:cs typeface="Arial" panose="020B0604020202020204" pitchFamily="34" charset="0"/>
              </a:rPr>
            </a:br>
            <a:r>
              <a:rPr lang="pl-PL" sz="3200" dirty="0">
                <a:solidFill>
                  <a:schemeClr val="bg1"/>
                </a:solidFill>
                <a:latin typeface="Arial" panose="020B0604020202020204" pitchFamily="34" charset="0"/>
                <a:cs typeface="Arial" panose="020B0604020202020204" pitchFamily="34" charset="0"/>
              </a:rPr>
              <a:t>zachęcającej do głosowania w SBO 2022</a:t>
            </a:r>
            <a:br>
              <a:rPr lang="pl-PL" sz="32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Uwagi uczestników FGI</a:t>
            </a:r>
            <a:endParaRPr lang="pl-PL"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Skutecznym sposobem promowania idei SBO wśród mieszkańców są (zdaniem wnioskodawców): widoczne, jednorodne i czytelne oznakowanie zrealizowanych projektów. </a:t>
            </a:r>
          </a:p>
          <a:p>
            <a:pPr algn="ctr"/>
            <a:endParaRPr lang="pl-PL" sz="2000" dirty="0">
              <a:latin typeface="+mj-lt"/>
            </a:endParaRPr>
          </a:p>
          <a:p>
            <a:pPr algn="ctr"/>
            <a:r>
              <a:rPr lang="pl-PL" sz="2000" dirty="0">
                <a:latin typeface="+mj-lt"/>
              </a:rPr>
              <a:t>Kwestia zadowalającej frekwencji głosujących pozostaje czynnikiem kluczowym w kontekście właściwej realizacji zadań stawianych budżetom obywatelskim. </a:t>
            </a:r>
          </a:p>
        </p:txBody>
      </p:sp>
      <p:sp>
        <p:nvSpPr>
          <p:cNvPr id="5" name="Symbol zastępczy zawartości 4">
            <a:extLst>
              <a:ext uri="{FF2B5EF4-FFF2-40B4-BE49-F238E27FC236}">
                <a16:creationId xmlns:a16="http://schemas.microsoft.com/office/drawing/2014/main" id="{D0A3EB85-A085-46E6-A97B-A3F53F51B8C6}"/>
              </a:ext>
            </a:extLst>
          </p:cNvPr>
          <p:cNvSpPr>
            <a:spLocks noGrp="1"/>
          </p:cNvSpPr>
          <p:nvPr>
            <p:ph idx="1"/>
          </p:nvPr>
        </p:nvSpPr>
        <p:spPr>
          <a:xfrm>
            <a:off x="36990" y="1455938"/>
            <a:ext cx="8876191" cy="5653988"/>
          </a:xfrm>
        </p:spPr>
        <p:txBody>
          <a:bodyPr>
            <a:normAutofit fontScale="92500"/>
          </a:bodyPr>
          <a:lstStyle/>
          <a:p>
            <a:pPr marL="0" marR="542925" indent="0" algn="just">
              <a:lnSpc>
                <a:spcPct val="115000"/>
              </a:lnSpc>
              <a:spcAft>
                <a:spcPts val="800"/>
              </a:spcAft>
              <a:buNone/>
            </a:pP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„Myślę że najlepszą promocją dla SBO są jego efekty, a wiele osób tych efektów nie widzi, ba te inwestycje są realizowane bardzo, bardzo długo – nawet kilka lat. … a nawet jeśli te efekty z czasem przyjdą, to słychać o nich bardzo krótko ponieważ żadne inwestycje nie są nawet oznakowane, że powstały w ramach SBO… Myślę, że to są główne przyczyny dlaczego liczba głosów z roku na rok w tym budżecie obywatelskim spada, bo po prostu nie widać tego efektu.” (Respondent 5)</a:t>
            </a:r>
          </a:p>
          <a:p>
            <a:pPr marL="0" marR="542925" indent="0" algn="just">
              <a:lnSpc>
                <a:spcPct val="115000"/>
              </a:lnSpc>
              <a:spcAft>
                <a:spcPts val="800"/>
              </a:spcAft>
              <a:buNone/>
            </a:pP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„U mnie na osiedlu bardzo ładnie są oznakowane te projekty – może dlatego, że są świeże i mają te tabliczki SBO, ale też ja patrzę na te tabliczki. Może to jest sposób, żeby promować SBO i głosowanie tymi zrealizowanymi projektami. … Zgadzam się z przedmówcą, że ludzie nie zawsze mają świadomość, że to jest w ramach SBO.” (Respondent 1)</a:t>
            </a:r>
          </a:p>
        </p:txBody>
      </p:sp>
    </p:spTree>
    <p:extLst>
      <p:ext uri="{BB962C8B-B14F-4D97-AF65-F5344CB8AC3E}">
        <p14:creationId xmlns:p14="http://schemas.microsoft.com/office/powerpoint/2010/main" val="2130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Ocena wpływu pandemii </a:t>
            </a:r>
            <a:br>
              <a:rPr lang="pl-PL" sz="32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na przebieg prac nad projektem</a:t>
            </a:r>
            <a:br>
              <a:rPr lang="pl-PL" sz="2400" dirty="0">
                <a:solidFill>
                  <a:schemeClr val="bg1"/>
                </a:solidFill>
                <a:latin typeface="Arial" panose="020B0604020202020204" pitchFamily="34" charset="0"/>
                <a:cs typeface="Arial" panose="020B0604020202020204" pitchFamily="34" charset="0"/>
              </a:rPr>
            </a:br>
            <a:r>
              <a:rPr lang="pl-PL" sz="1800" dirty="0">
                <a:solidFill>
                  <a:schemeClr val="bg1"/>
                </a:solidFill>
                <a:latin typeface="Arial" panose="020B0604020202020204" pitchFamily="34" charset="0"/>
                <a:cs typeface="Arial" panose="020B0604020202020204" pitchFamily="34" charset="0"/>
              </a:rPr>
              <a:t>- odsetek odpowiedzi (%)</a:t>
            </a:r>
            <a:endParaRPr lang="pl-PL"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Dla większości pandemia nie przyczyniła się do powstania większych problemów w omawianym zakresie działań. </a:t>
            </a:r>
          </a:p>
          <a:p>
            <a:pPr algn="ctr"/>
            <a:endParaRPr lang="pl-PL" sz="2000" dirty="0">
              <a:latin typeface="+mj-lt"/>
            </a:endParaRPr>
          </a:p>
          <a:p>
            <a:pPr algn="ctr"/>
            <a:r>
              <a:rPr lang="pl-PL" sz="2000" dirty="0">
                <a:latin typeface="+mj-lt"/>
              </a:rPr>
              <a:t>Nieznaczny wpływ pandemii dostrzegalny jest tam, gdzie zachodzi potrzeba bezpośredniego kontaktu z drugim człowiekiem. </a:t>
            </a:r>
          </a:p>
        </p:txBody>
      </p:sp>
      <p:graphicFrame>
        <p:nvGraphicFramePr>
          <p:cNvPr id="7" name="Symbol zastępczy zawartości 6">
            <a:extLst>
              <a:ext uri="{FF2B5EF4-FFF2-40B4-BE49-F238E27FC236}">
                <a16:creationId xmlns:a16="http://schemas.microsoft.com/office/drawing/2014/main" id="{19B555F0-26FE-4DA1-9579-D504AB0B5251}"/>
              </a:ext>
            </a:extLst>
          </p:cNvPr>
          <p:cNvGraphicFramePr>
            <a:graphicFrameLocks noGrp="1"/>
          </p:cNvGraphicFramePr>
          <p:nvPr>
            <p:ph idx="1"/>
          </p:nvPr>
        </p:nvGraphicFramePr>
        <p:xfrm>
          <a:off x="367683" y="1381741"/>
          <a:ext cx="8359067" cy="5249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424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28453E-12A7-114B-9B8E-F2AADC309AA0}"/>
              </a:ext>
            </a:extLst>
          </p:cNvPr>
          <p:cNvSpPr>
            <a:spLocks noGrp="1"/>
          </p:cNvSpPr>
          <p:nvPr>
            <p:ph idx="1"/>
          </p:nvPr>
        </p:nvSpPr>
        <p:spPr>
          <a:xfrm>
            <a:off x="557561" y="1825625"/>
            <a:ext cx="10796239" cy="4351338"/>
          </a:xfrm>
        </p:spPr>
        <p:txBody>
          <a:bodyPr/>
          <a:lstStyle/>
          <a:p>
            <a:pPr marL="0" indent="0">
              <a:buNone/>
            </a:pPr>
            <a:r>
              <a:rPr lang="en-GB" sz="2000" b="1" dirty="0"/>
              <a:t>II. OCENA SBO 2022 W ŚWIETLE DANYCH ZASTANYCH </a:t>
            </a:r>
            <a:endParaRPr lang="en-GB" dirty="0"/>
          </a:p>
          <a:p>
            <a:pPr marL="0" indent="0">
              <a:buNone/>
            </a:pPr>
            <a:r>
              <a:rPr lang="en-GB" sz="2000" dirty="0"/>
              <a:t>» SDA (Secondary Data Analysis). </a:t>
            </a:r>
            <a:r>
              <a:rPr lang="en-GB" sz="2000" dirty="0" err="1"/>
              <a:t>Techniki</a:t>
            </a:r>
            <a:r>
              <a:rPr lang="en-GB" sz="2000" dirty="0"/>
              <a:t> </a:t>
            </a:r>
            <a:r>
              <a:rPr lang="en-GB" sz="2000" dirty="0" err="1"/>
              <a:t>gromadzenia</a:t>
            </a:r>
            <a:r>
              <a:rPr lang="en-GB" sz="2000" dirty="0"/>
              <a:t> </a:t>
            </a:r>
            <a:r>
              <a:rPr lang="en-GB" sz="2000" dirty="0" err="1"/>
              <a:t>i</a:t>
            </a:r>
            <a:r>
              <a:rPr lang="en-GB" sz="2000" dirty="0"/>
              <a:t> </a:t>
            </a:r>
            <a:r>
              <a:rPr lang="en-GB" sz="2000" dirty="0" err="1"/>
              <a:t>analizy</a:t>
            </a:r>
            <a:r>
              <a:rPr lang="en-GB" sz="2000" dirty="0"/>
              <a:t> </a:t>
            </a:r>
            <a:r>
              <a:rPr lang="en-GB" sz="2000" dirty="0" err="1"/>
              <a:t>danych</a:t>
            </a:r>
            <a:r>
              <a:rPr lang="en-GB" sz="2000" dirty="0"/>
              <a:t>: </a:t>
            </a:r>
            <a:r>
              <a:rPr lang="en-GB" sz="2000" dirty="0" err="1"/>
              <a:t>bieżący</a:t>
            </a:r>
            <a:r>
              <a:rPr lang="en-GB" sz="2000" dirty="0"/>
              <a:t> monitoring </a:t>
            </a:r>
            <a:r>
              <a:rPr lang="en-GB" sz="2000" dirty="0" err="1"/>
              <a:t>prasy</a:t>
            </a:r>
            <a:r>
              <a:rPr lang="en-GB" sz="2000" dirty="0"/>
              <a:t> </a:t>
            </a:r>
            <a:r>
              <a:rPr lang="en-GB" sz="2000" dirty="0" err="1"/>
              <a:t>i</a:t>
            </a:r>
            <a:r>
              <a:rPr lang="en-GB" sz="2000" dirty="0"/>
              <a:t> </a:t>
            </a:r>
            <a:r>
              <a:rPr lang="en-GB" sz="2000" dirty="0" err="1"/>
              <a:t>mediów</a:t>
            </a:r>
            <a:r>
              <a:rPr lang="en-GB" sz="2000" dirty="0"/>
              <a:t> </a:t>
            </a:r>
            <a:r>
              <a:rPr lang="en-GB" sz="2000" dirty="0" err="1"/>
              <a:t>społecznościowych</a:t>
            </a:r>
            <a:r>
              <a:rPr lang="en-GB" sz="2000" dirty="0"/>
              <a:t> pod </a:t>
            </a:r>
            <a:r>
              <a:rPr lang="en-GB" sz="2000" dirty="0" err="1"/>
              <a:t>kątem</a:t>
            </a:r>
            <a:r>
              <a:rPr lang="en-GB" sz="2000" dirty="0"/>
              <a:t> </a:t>
            </a:r>
            <a:r>
              <a:rPr lang="en-GB" sz="2000" dirty="0" err="1"/>
              <a:t>dyskursu</a:t>
            </a:r>
            <a:r>
              <a:rPr lang="en-GB" sz="2000" dirty="0"/>
              <a:t> </a:t>
            </a:r>
            <a:r>
              <a:rPr lang="en-GB" sz="2000" dirty="0" err="1"/>
              <a:t>publicznego</a:t>
            </a:r>
            <a:r>
              <a:rPr lang="en-GB" sz="2000" dirty="0"/>
              <a:t> w </a:t>
            </a:r>
            <a:r>
              <a:rPr lang="en-GB" sz="2000" dirty="0" err="1"/>
              <a:t>związku</a:t>
            </a:r>
            <a:r>
              <a:rPr lang="en-GB" sz="2000" dirty="0"/>
              <a:t> z </a:t>
            </a:r>
            <a:r>
              <a:rPr lang="en-GB" sz="2000" dirty="0" err="1"/>
              <a:t>trwającą</a:t>
            </a:r>
            <a:r>
              <a:rPr lang="en-GB" sz="2000" dirty="0"/>
              <a:t> </a:t>
            </a:r>
            <a:r>
              <a:rPr lang="en-GB" sz="2000" dirty="0" err="1"/>
              <a:t>edycją</a:t>
            </a:r>
            <a:r>
              <a:rPr lang="en-GB" sz="2000" dirty="0"/>
              <a:t> SBO, </a:t>
            </a:r>
            <a:r>
              <a:rPr lang="en-GB" sz="2000" dirty="0" err="1"/>
              <a:t>przegląd</a:t>
            </a:r>
            <a:r>
              <a:rPr lang="en-GB" sz="2000" dirty="0"/>
              <a:t> </a:t>
            </a:r>
            <a:r>
              <a:rPr lang="en-GB" sz="2000" dirty="0" err="1"/>
              <a:t>raportów</a:t>
            </a:r>
            <a:r>
              <a:rPr lang="en-GB" sz="2000" dirty="0"/>
              <a:t> </a:t>
            </a:r>
            <a:r>
              <a:rPr lang="en-GB" sz="2000" dirty="0" err="1"/>
              <a:t>ewaluacyjnych</a:t>
            </a:r>
            <a:r>
              <a:rPr lang="en-GB" sz="2000" dirty="0"/>
              <a:t> z </a:t>
            </a:r>
            <a:r>
              <a:rPr lang="en-GB" sz="2000" dirty="0" err="1"/>
              <a:t>poprzednich</a:t>
            </a:r>
            <a:r>
              <a:rPr lang="en-GB" sz="2000" dirty="0"/>
              <a:t> </a:t>
            </a:r>
            <a:r>
              <a:rPr lang="en-GB" sz="2000" dirty="0" err="1"/>
              <a:t>edycji</a:t>
            </a:r>
            <a:r>
              <a:rPr lang="en-GB" sz="2000" dirty="0"/>
              <a:t>, </a:t>
            </a:r>
            <a:r>
              <a:rPr lang="en-GB" sz="2000" dirty="0" err="1"/>
              <a:t>analiza</a:t>
            </a:r>
            <a:r>
              <a:rPr lang="en-GB" sz="2000" dirty="0"/>
              <a:t> </a:t>
            </a:r>
            <a:r>
              <a:rPr lang="en-GB" sz="2000" dirty="0" err="1"/>
              <a:t>informacji</a:t>
            </a:r>
            <a:r>
              <a:rPr lang="en-GB" sz="2000" dirty="0"/>
              <a:t> o </a:t>
            </a:r>
            <a:r>
              <a:rPr lang="en-GB" sz="2000" dirty="0" err="1"/>
              <a:t>frekwencji</a:t>
            </a:r>
            <a:r>
              <a:rPr lang="en-GB" sz="2000" dirty="0"/>
              <a:t> </a:t>
            </a:r>
            <a:r>
              <a:rPr lang="en-GB" sz="2000" dirty="0" err="1"/>
              <a:t>i</a:t>
            </a:r>
            <a:r>
              <a:rPr lang="en-GB" sz="2000" dirty="0"/>
              <a:t> </a:t>
            </a:r>
            <a:r>
              <a:rPr lang="en-GB" sz="2000" dirty="0" err="1"/>
              <a:t>danych</a:t>
            </a:r>
            <a:r>
              <a:rPr lang="en-GB" sz="2000" dirty="0"/>
              <a:t> o </a:t>
            </a:r>
            <a:r>
              <a:rPr lang="en-GB" sz="2000" dirty="0" err="1"/>
              <a:t>przebiegu</a:t>
            </a:r>
            <a:r>
              <a:rPr lang="en-GB" sz="2000" dirty="0"/>
              <a:t> </a:t>
            </a:r>
            <a:r>
              <a:rPr lang="en-GB" sz="2000" dirty="0" err="1"/>
              <a:t>głosowania</a:t>
            </a:r>
            <a:r>
              <a:rPr lang="en-GB" sz="2000" dirty="0"/>
              <a:t> w SBO 2022, </a:t>
            </a:r>
            <a:r>
              <a:rPr lang="en-GB" sz="2000" dirty="0" err="1"/>
              <a:t>analiza</a:t>
            </a:r>
            <a:r>
              <a:rPr lang="en-GB" sz="2000" dirty="0"/>
              <a:t> </a:t>
            </a:r>
            <a:r>
              <a:rPr lang="en-GB" sz="2000" dirty="0" err="1"/>
              <a:t>treści</a:t>
            </a:r>
            <a:r>
              <a:rPr lang="en-GB" sz="2000" dirty="0"/>
              <a:t> </a:t>
            </a:r>
            <a:r>
              <a:rPr lang="en-GB" sz="2000" dirty="0" err="1"/>
              <a:t>wniosków</a:t>
            </a:r>
            <a:r>
              <a:rPr lang="en-GB" sz="2000" dirty="0"/>
              <a:t> </a:t>
            </a:r>
            <a:r>
              <a:rPr lang="en-GB" sz="2000" dirty="0" err="1"/>
              <a:t>złożonych</a:t>
            </a:r>
            <a:r>
              <a:rPr lang="en-GB" sz="2000" dirty="0"/>
              <a:t> w </a:t>
            </a:r>
            <a:r>
              <a:rPr lang="en-GB" sz="2000" dirty="0" err="1"/>
              <a:t>tegorocznej</a:t>
            </a:r>
            <a:r>
              <a:rPr lang="en-GB" sz="2000" dirty="0"/>
              <a:t> </a:t>
            </a:r>
            <a:r>
              <a:rPr lang="en-GB" sz="2000" dirty="0" err="1"/>
              <a:t>edycji</a:t>
            </a:r>
            <a:r>
              <a:rPr lang="en-GB" sz="2000" dirty="0"/>
              <a:t> SBO pod </a:t>
            </a:r>
            <a:r>
              <a:rPr lang="en-GB" sz="2000" dirty="0" err="1"/>
              <a:t>kątem</a:t>
            </a:r>
            <a:r>
              <a:rPr lang="en-GB" sz="2000" dirty="0"/>
              <a:t> </a:t>
            </a:r>
            <a:r>
              <a:rPr lang="en-GB" sz="2000" dirty="0" err="1"/>
              <a:t>komunikowanych</a:t>
            </a:r>
            <a:r>
              <a:rPr lang="en-GB" sz="2000" dirty="0"/>
              <a:t> w </a:t>
            </a:r>
            <a:r>
              <a:rPr lang="en-GB" sz="2000" dirty="0" err="1"/>
              <a:t>nich</a:t>
            </a:r>
            <a:r>
              <a:rPr lang="en-GB" sz="2000" dirty="0"/>
              <a:t> </a:t>
            </a:r>
            <a:r>
              <a:rPr lang="en-GB" sz="2000" dirty="0" err="1"/>
              <a:t>celów</a:t>
            </a:r>
            <a:r>
              <a:rPr lang="en-GB" sz="2000" dirty="0"/>
              <a:t> </a:t>
            </a:r>
            <a:r>
              <a:rPr lang="en-GB" sz="2000" dirty="0" err="1"/>
              <a:t>i</a:t>
            </a:r>
            <a:r>
              <a:rPr lang="en-GB" sz="2000" dirty="0"/>
              <a:t> </a:t>
            </a:r>
            <a:r>
              <a:rPr lang="en-GB" sz="2000" dirty="0" err="1"/>
              <a:t>potrzeb</a:t>
            </a:r>
            <a:r>
              <a:rPr lang="en-GB" sz="2000" dirty="0"/>
              <a:t> </a:t>
            </a:r>
            <a:r>
              <a:rPr lang="en-GB" sz="2000" dirty="0" err="1"/>
              <a:t>mieszkańców</a:t>
            </a:r>
            <a:r>
              <a:rPr lang="en-GB" sz="2000" dirty="0"/>
              <a:t>, ich </a:t>
            </a:r>
            <a:r>
              <a:rPr lang="en-GB" sz="2000" dirty="0" err="1"/>
              <a:t>spójności</a:t>
            </a:r>
            <a:r>
              <a:rPr lang="en-GB" sz="2000" dirty="0"/>
              <a:t> </a:t>
            </a:r>
            <a:r>
              <a:rPr lang="en-GB" sz="2000" dirty="0" err="1"/>
              <a:t>ze</a:t>
            </a:r>
            <a:r>
              <a:rPr lang="en-GB" sz="2000" dirty="0"/>
              <a:t> </a:t>
            </a:r>
            <a:r>
              <a:rPr lang="en-GB" sz="2000" dirty="0" err="1"/>
              <a:t>Strategią</a:t>
            </a:r>
            <a:r>
              <a:rPr lang="en-GB" sz="2000" dirty="0"/>
              <a:t> </a:t>
            </a:r>
            <a:r>
              <a:rPr lang="en-GB" sz="2000" dirty="0" err="1"/>
              <a:t>Rozwoju</a:t>
            </a:r>
            <a:r>
              <a:rPr lang="en-GB" sz="2000" dirty="0"/>
              <a:t> </a:t>
            </a:r>
            <a:r>
              <a:rPr lang="en-GB" sz="2000" dirty="0" err="1"/>
              <a:t>Miasta</a:t>
            </a:r>
            <a:r>
              <a:rPr lang="en-GB" sz="2000" dirty="0"/>
              <a:t> Szczecin </a:t>
            </a:r>
          </a:p>
          <a:p>
            <a:pPr marL="0" indent="0">
              <a:buNone/>
            </a:pPr>
            <a:r>
              <a:rPr lang="en-GB" sz="2000" b="1" dirty="0"/>
              <a:t>III. OCENA SBO 2022 PRZEZ GŁOSUJĄCYCH MIESZKAŃCÓW</a:t>
            </a:r>
          </a:p>
          <a:p>
            <a:pPr marL="0" indent="0">
              <a:buNone/>
            </a:pPr>
            <a:r>
              <a:rPr lang="en-GB" sz="2000" dirty="0"/>
              <a:t>» </a:t>
            </a:r>
            <a:r>
              <a:rPr lang="en-GB" sz="2000" dirty="0" err="1"/>
              <a:t>Badanie</a:t>
            </a:r>
            <a:r>
              <a:rPr lang="en-GB" sz="2000" dirty="0"/>
              <a:t> </a:t>
            </a:r>
            <a:r>
              <a:rPr lang="en-GB" sz="2000" dirty="0" err="1"/>
              <a:t>techniką</a:t>
            </a:r>
            <a:r>
              <a:rPr lang="en-GB" sz="2000" dirty="0"/>
              <a:t> CAWI. </a:t>
            </a:r>
            <a:r>
              <a:rPr lang="en-GB" sz="2000" dirty="0" err="1"/>
              <a:t>Kwestionariusz</a:t>
            </a:r>
            <a:r>
              <a:rPr lang="en-GB" sz="2000" dirty="0"/>
              <a:t> </a:t>
            </a:r>
            <a:r>
              <a:rPr lang="en-GB" sz="2000" dirty="0" err="1"/>
              <a:t>ankiety</a:t>
            </a:r>
            <a:r>
              <a:rPr lang="en-GB" sz="2000" dirty="0"/>
              <a:t> </a:t>
            </a:r>
            <a:r>
              <a:rPr lang="en-GB" sz="2000" dirty="0" err="1"/>
              <a:t>elektronicznej</a:t>
            </a:r>
            <a:r>
              <a:rPr lang="en-GB" sz="2000" dirty="0"/>
              <a:t> </a:t>
            </a:r>
            <a:r>
              <a:rPr lang="en-GB" sz="2000" dirty="0" err="1"/>
              <a:t>udostępniony</a:t>
            </a:r>
            <a:r>
              <a:rPr lang="en-GB" sz="2000" dirty="0"/>
              <a:t> </a:t>
            </a:r>
            <a:r>
              <a:rPr lang="en-GB" sz="2000" dirty="0" err="1"/>
              <a:t>zostal</a:t>
            </a:r>
            <a:r>
              <a:rPr lang="en-GB" sz="2000" dirty="0"/>
              <a:t> </a:t>
            </a:r>
            <a:r>
              <a:rPr lang="en-GB" sz="2000" dirty="0" err="1"/>
              <a:t>na</a:t>
            </a:r>
            <a:r>
              <a:rPr lang="en-GB" sz="2000" dirty="0"/>
              <a:t> </a:t>
            </a:r>
            <a:r>
              <a:rPr lang="en-GB" sz="2000" dirty="0" err="1"/>
              <a:t>portalu</a:t>
            </a:r>
            <a:r>
              <a:rPr lang="en-GB" sz="2000" dirty="0"/>
              <a:t> do </a:t>
            </a:r>
            <a:r>
              <a:rPr lang="en-GB" sz="2000" dirty="0" err="1"/>
              <a:t>głosowania</a:t>
            </a:r>
            <a:r>
              <a:rPr lang="en-GB" sz="2000" dirty="0"/>
              <a:t> z </a:t>
            </a:r>
            <a:r>
              <a:rPr lang="en-GB" sz="2000" dirty="0" err="1"/>
              <a:t>przekierowaniem</a:t>
            </a:r>
            <a:r>
              <a:rPr lang="en-GB" sz="2000" dirty="0"/>
              <a:t> do </a:t>
            </a:r>
            <a:r>
              <a:rPr lang="en-GB" sz="2000" dirty="0" err="1"/>
              <a:t>zewnętrznej</a:t>
            </a:r>
            <a:r>
              <a:rPr lang="en-GB" sz="2000" dirty="0"/>
              <a:t> platformy </a:t>
            </a:r>
            <a:r>
              <a:rPr lang="en-GB" sz="2000" dirty="0" err="1"/>
              <a:t>badawczej</a:t>
            </a:r>
            <a:r>
              <a:rPr lang="en-GB" sz="2000" dirty="0"/>
              <a:t> </a:t>
            </a:r>
            <a:r>
              <a:rPr lang="en-GB" sz="2000" dirty="0" err="1"/>
              <a:t>webankieta.pl</a:t>
            </a:r>
            <a:r>
              <a:rPr lang="en-GB" sz="2000" dirty="0"/>
              <a:t>. </a:t>
            </a:r>
            <a:r>
              <a:rPr lang="en-GB" sz="2000" dirty="0" err="1"/>
              <a:t>Ankieta</a:t>
            </a:r>
            <a:r>
              <a:rPr lang="en-GB" sz="2000" dirty="0"/>
              <a:t> </a:t>
            </a:r>
            <a:r>
              <a:rPr lang="en-GB" sz="2000" dirty="0" err="1"/>
              <a:t>udostępniona</a:t>
            </a:r>
            <a:r>
              <a:rPr lang="en-GB" sz="2000" dirty="0"/>
              <a:t> w </a:t>
            </a:r>
            <a:r>
              <a:rPr lang="en-GB" sz="2000" dirty="0" err="1"/>
              <a:t>terminie</a:t>
            </a:r>
            <a:r>
              <a:rPr lang="en-GB" sz="2000" dirty="0"/>
              <a:t> </a:t>
            </a:r>
            <a:r>
              <a:rPr lang="en-GB" sz="2000" dirty="0" err="1"/>
              <a:t>głosowania</a:t>
            </a:r>
            <a:r>
              <a:rPr lang="en-GB" sz="2000" dirty="0"/>
              <a:t> (23 </a:t>
            </a:r>
            <a:r>
              <a:rPr lang="en-GB" sz="2000" dirty="0" err="1"/>
              <a:t>listopada</a:t>
            </a:r>
            <a:r>
              <a:rPr lang="en-GB" sz="2000" dirty="0"/>
              <a:t> – 7 </a:t>
            </a:r>
            <a:r>
              <a:rPr lang="en-GB" sz="2000" dirty="0" err="1"/>
              <a:t>grudnia</a:t>
            </a:r>
            <a:r>
              <a:rPr lang="en-GB" sz="2000" dirty="0"/>
              <a:t> 2021), </a:t>
            </a:r>
            <a:r>
              <a:rPr lang="en-GB" sz="2000" dirty="0" err="1"/>
              <a:t>kwestionariusz</a:t>
            </a:r>
            <a:r>
              <a:rPr lang="en-GB" sz="2000" dirty="0"/>
              <a:t> </a:t>
            </a:r>
            <a:r>
              <a:rPr lang="en-GB" sz="2000" dirty="0" err="1"/>
              <a:t>został</a:t>
            </a:r>
            <a:r>
              <a:rPr lang="en-GB" sz="2000" dirty="0"/>
              <a:t> </a:t>
            </a:r>
            <a:r>
              <a:rPr lang="en-GB" sz="2000" dirty="0" err="1"/>
              <a:t>wyświetlony</a:t>
            </a:r>
            <a:r>
              <a:rPr lang="en-GB" sz="2000" dirty="0"/>
              <a:t> 8735 </a:t>
            </a:r>
            <a:r>
              <a:rPr lang="en-GB" sz="2000" dirty="0" err="1"/>
              <a:t>razy</a:t>
            </a:r>
            <a:r>
              <a:rPr lang="en-GB" sz="2000" dirty="0"/>
              <a:t>, </a:t>
            </a:r>
            <a:r>
              <a:rPr lang="en-GB" sz="2000" dirty="0" err="1"/>
              <a:t>uzyskano</a:t>
            </a:r>
            <a:r>
              <a:rPr lang="en-GB" sz="2000" dirty="0"/>
              <a:t> </a:t>
            </a:r>
            <a:r>
              <a:rPr lang="en-GB" sz="2000" dirty="0" err="1"/>
              <a:t>rekordową</a:t>
            </a:r>
            <a:r>
              <a:rPr lang="en-GB" sz="2000" dirty="0"/>
              <a:t> </a:t>
            </a:r>
            <a:r>
              <a:rPr lang="en-GB" sz="2000" dirty="0" err="1"/>
              <a:t>liczbę</a:t>
            </a:r>
            <a:r>
              <a:rPr lang="en-GB" sz="2000" dirty="0"/>
              <a:t> </a:t>
            </a:r>
            <a:r>
              <a:rPr lang="en-GB" sz="2000" dirty="0" err="1"/>
              <a:t>wypełnień</a:t>
            </a:r>
            <a:r>
              <a:rPr lang="en-GB" sz="2000" dirty="0"/>
              <a:t>: N=3553 (w </a:t>
            </a:r>
            <a:r>
              <a:rPr lang="en-GB" sz="2000" dirty="0" err="1"/>
              <a:t>zeszłorocznej</a:t>
            </a:r>
            <a:r>
              <a:rPr lang="en-GB" sz="2000" dirty="0"/>
              <a:t> </a:t>
            </a:r>
            <a:r>
              <a:rPr lang="en-GB" sz="2000" dirty="0" err="1"/>
              <a:t>edycji</a:t>
            </a:r>
            <a:r>
              <a:rPr lang="en-GB" sz="2000" dirty="0"/>
              <a:t> </a:t>
            </a:r>
            <a:r>
              <a:rPr lang="en-GB" sz="2000" dirty="0" err="1"/>
              <a:t>uzyskano</a:t>
            </a:r>
            <a:r>
              <a:rPr lang="en-GB" sz="2000" dirty="0"/>
              <a:t> 656 </a:t>
            </a:r>
            <a:r>
              <a:rPr lang="en-GB" sz="2000" dirty="0" err="1"/>
              <a:t>kwestionariuszy</a:t>
            </a:r>
            <a:r>
              <a:rPr lang="en-GB" sz="2000" dirty="0"/>
              <a:t>). </a:t>
            </a:r>
            <a:r>
              <a:rPr lang="en-GB" sz="2000" dirty="0" err="1"/>
              <a:t>Poprawa</a:t>
            </a:r>
            <a:r>
              <a:rPr lang="en-GB" sz="2000" dirty="0"/>
              <a:t> </a:t>
            </a:r>
            <a:r>
              <a:rPr lang="en-GB" sz="2000" dirty="0" err="1"/>
              <a:t>stopy</a:t>
            </a:r>
            <a:r>
              <a:rPr lang="en-GB" sz="2000" dirty="0"/>
              <a:t> </a:t>
            </a:r>
            <a:r>
              <a:rPr lang="en-GB" sz="2000" dirty="0" err="1"/>
              <a:t>zwrotu</a:t>
            </a:r>
            <a:r>
              <a:rPr lang="en-GB" sz="2000" dirty="0"/>
              <a:t> </a:t>
            </a:r>
            <a:r>
              <a:rPr lang="en-GB" sz="2000" dirty="0" err="1"/>
              <a:t>wypełnień</a:t>
            </a:r>
            <a:r>
              <a:rPr lang="en-GB" sz="2000" dirty="0"/>
              <a:t> </a:t>
            </a:r>
            <a:r>
              <a:rPr lang="en-GB" sz="2000" dirty="0" err="1"/>
              <a:t>została</a:t>
            </a:r>
            <a:r>
              <a:rPr lang="en-GB" sz="2000" dirty="0"/>
              <a:t> </a:t>
            </a:r>
            <a:r>
              <a:rPr lang="en-GB" sz="2000" dirty="0" err="1"/>
              <a:t>uzyskana</a:t>
            </a:r>
            <a:r>
              <a:rPr lang="en-GB" sz="2000" dirty="0"/>
              <a:t> m. in. </a:t>
            </a:r>
            <a:r>
              <a:rPr lang="en-GB" sz="2000" dirty="0" err="1"/>
              <a:t>dzięki</a:t>
            </a:r>
            <a:r>
              <a:rPr lang="en-GB" sz="2000" dirty="0"/>
              <a:t> </a:t>
            </a:r>
            <a:r>
              <a:rPr lang="en-GB" sz="2000" dirty="0" err="1"/>
              <a:t>poprawie</a:t>
            </a:r>
            <a:r>
              <a:rPr lang="en-GB" sz="2000" dirty="0"/>
              <a:t> </a:t>
            </a:r>
            <a:r>
              <a:rPr lang="en-GB" sz="2000" dirty="0" err="1"/>
              <a:t>sposobu</a:t>
            </a:r>
            <a:r>
              <a:rPr lang="en-GB" sz="2000" dirty="0"/>
              <a:t> </a:t>
            </a:r>
            <a:r>
              <a:rPr lang="en-GB" sz="2000" dirty="0" err="1"/>
              <a:t>wyświetlania</a:t>
            </a:r>
            <a:r>
              <a:rPr lang="en-GB" sz="2000" dirty="0"/>
              <a:t> </a:t>
            </a:r>
            <a:r>
              <a:rPr lang="en-GB" sz="2000" dirty="0" err="1"/>
              <a:t>ankiety</a:t>
            </a:r>
            <a:r>
              <a:rPr lang="en-GB" sz="2000" dirty="0"/>
              <a:t>. </a:t>
            </a:r>
            <a:endParaRPr lang="en-PL" sz="2000" dirty="0"/>
          </a:p>
          <a:p>
            <a:pPr marL="0" indent="0">
              <a:buNone/>
            </a:pPr>
            <a:endParaRPr lang="en-PL" sz="2000" dirty="0"/>
          </a:p>
        </p:txBody>
      </p:sp>
      <p:sp>
        <p:nvSpPr>
          <p:cNvPr id="6" name="Title 1">
            <a:extLst>
              <a:ext uri="{FF2B5EF4-FFF2-40B4-BE49-F238E27FC236}">
                <a16:creationId xmlns:a16="http://schemas.microsoft.com/office/drawing/2014/main" id="{3DEAE383-EDBE-4E48-903F-2E79DA16EC31}"/>
              </a:ext>
            </a:extLst>
          </p:cNvPr>
          <p:cNvSpPr>
            <a:spLocks noGrp="1"/>
          </p:cNvSpPr>
          <p:nvPr>
            <p:ph type="title"/>
          </p:nvPr>
        </p:nvSpPr>
        <p:spPr>
          <a:xfrm>
            <a:off x="236034" y="157548"/>
            <a:ext cx="11138210" cy="1325563"/>
          </a:xfrm>
        </p:spPr>
        <p:txBody>
          <a:bodyPr>
            <a:normAutofit/>
          </a:bodyPr>
          <a:lstStyle/>
          <a:p>
            <a:r>
              <a:rPr lang="en-PL" sz="2800" b="1" dirty="0"/>
              <a:t>Metodologia badania – obszary tematyczne </a:t>
            </a:r>
            <a:r>
              <a:rPr lang="en-GB" sz="2800" b="1" dirty="0" err="1"/>
              <a:t>i</a:t>
            </a:r>
            <a:r>
              <a:rPr lang="en-GB" sz="2800" b="1" dirty="0"/>
              <a:t> </a:t>
            </a:r>
            <a:r>
              <a:rPr lang="en-GB" sz="2800" b="1" dirty="0" err="1"/>
              <a:t>techniki</a:t>
            </a:r>
            <a:r>
              <a:rPr lang="en-GB" sz="2800" b="1" dirty="0"/>
              <a:t> </a:t>
            </a:r>
            <a:r>
              <a:rPr lang="en-GB" sz="2800" b="1" dirty="0" err="1"/>
              <a:t>zbierania</a:t>
            </a:r>
            <a:r>
              <a:rPr lang="en-GB" sz="2800" b="1" dirty="0"/>
              <a:t> </a:t>
            </a:r>
            <a:r>
              <a:rPr lang="en-GB" sz="2800" b="1" dirty="0" err="1"/>
              <a:t>danych</a:t>
            </a:r>
            <a:endParaRPr lang="en-PL" sz="2800" b="1" dirty="0"/>
          </a:p>
        </p:txBody>
      </p:sp>
    </p:spTree>
    <p:extLst>
      <p:ext uri="{BB962C8B-B14F-4D97-AF65-F5344CB8AC3E}">
        <p14:creationId xmlns:p14="http://schemas.microsoft.com/office/powerpoint/2010/main" val="284467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Zjawisko profesjonalizacji SBO</a:t>
            </a:r>
            <a:br>
              <a:rPr lang="pl-PL" sz="32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Uwagi uczestników FGI</a:t>
            </a:r>
            <a:endParaRPr lang="pl-PL"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Analizując zjawisko profesjonalizacji, w kontekście reguł SBO, trzeba mieć na uwadze konieczność utrzymywania równych szans dla wszystkich zgłaszających. Kluczowy powinien być sam pomysł, a nie forma jego przedstawienia, która może wymagać dodatkowych środków. Wspierające są w tym kontekście wszelkie działania ze strony Urzędu Miasta, które niwelowałyby rozdźwięk między „amatorami i profesjonalistami”.</a:t>
            </a:r>
          </a:p>
        </p:txBody>
      </p:sp>
      <p:sp>
        <p:nvSpPr>
          <p:cNvPr id="5" name="Symbol zastępczy zawartości 4">
            <a:extLst>
              <a:ext uri="{FF2B5EF4-FFF2-40B4-BE49-F238E27FC236}">
                <a16:creationId xmlns:a16="http://schemas.microsoft.com/office/drawing/2014/main" id="{1809FC89-97EA-4F94-B37A-41A3984035E4}"/>
              </a:ext>
            </a:extLst>
          </p:cNvPr>
          <p:cNvSpPr>
            <a:spLocks noGrp="1"/>
          </p:cNvSpPr>
          <p:nvPr>
            <p:ph idx="1"/>
          </p:nvPr>
        </p:nvSpPr>
        <p:spPr>
          <a:xfrm>
            <a:off x="119109" y="1253331"/>
            <a:ext cx="8705295" cy="5378288"/>
          </a:xfrm>
        </p:spPr>
        <p:txBody>
          <a:bodyPr>
            <a:normAutofit/>
          </a:bodyPr>
          <a:lstStyle/>
          <a:p>
            <a:pPr marL="0" indent="0">
              <a:lnSpc>
                <a:spcPct val="100000"/>
              </a:lnSpc>
              <a:buNone/>
            </a:pPr>
            <a:r>
              <a:rPr lang="pl-PL" sz="2400" i="1" dirty="0">
                <a:solidFill>
                  <a:srgbClr val="595959"/>
                </a:solidFill>
                <a:latin typeface="Calibri" panose="020F0502020204030204" pitchFamily="34" charset="0"/>
                <a:cs typeface="Times New Roman" panose="02020603050405020304" pitchFamily="18" charset="0"/>
              </a:rPr>
              <a:t>„My już sobie trochę wyhodowaliśmy grupę zawodowych zgłaszających. … Obserwuję taki proces, że tak się dzieje, że poziom tych wniosków jest wyższy i to niestety jest złe ponieważ osoba, która chce zacząć od zera albo się nie zna na tym, jest absolutnie eliminowana. … Np. we wniosku trzeba podać numer geodezyjny działki. Myślę, że większość ludzi nie potrafi tego zrobić i tu jest problem.” (Respondent 2)</a:t>
            </a:r>
          </a:p>
          <a:p>
            <a:pPr marL="0" indent="0">
              <a:lnSpc>
                <a:spcPct val="100000"/>
              </a:lnSpc>
              <a:buNone/>
            </a:pPr>
            <a:endParaRPr lang="pl-PL" sz="2400" i="1" dirty="0">
              <a:solidFill>
                <a:srgbClr val="595959"/>
              </a:solidFill>
              <a:latin typeface="Calibri" panose="020F0502020204030204" pitchFamily="34" charset="0"/>
              <a:cs typeface="Times New Roman" panose="02020603050405020304" pitchFamily="18" charset="0"/>
            </a:endParaRPr>
          </a:p>
          <a:p>
            <a:pPr marL="0" indent="0">
              <a:lnSpc>
                <a:spcPct val="100000"/>
              </a:lnSpc>
              <a:buNone/>
            </a:pPr>
            <a:r>
              <a:rPr lang="pl-PL" sz="2400" i="1" dirty="0">
                <a:solidFill>
                  <a:srgbClr val="595959"/>
                </a:solidFill>
                <a:latin typeface="Calibri" panose="020F0502020204030204" pitchFamily="34" charset="0"/>
                <a:cs typeface="Times New Roman" panose="02020603050405020304" pitchFamily="18" charset="0"/>
              </a:rPr>
              <a:t>„Jest tu na pewno jakaś nierówność, że jedna osoba może pozwolić sobie na takie profesjonalne materiały (np. usługi architekta, grafika w trakcie przygotowywania wniosku A.K.), a druga strona nie.” (Respondent 8)</a:t>
            </a:r>
          </a:p>
          <a:p>
            <a:endParaRPr lang="en-US" dirty="0"/>
          </a:p>
        </p:txBody>
      </p:sp>
    </p:spTree>
    <p:extLst>
      <p:ext uri="{BB962C8B-B14F-4D97-AF65-F5344CB8AC3E}">
        <p14:creationId xmlns:p14="http://schemas.microsoft.com/office/powerpoint/2010/main" val="936215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Ocena komunikacji </a:t>
            </a:r>
            <a:br>
              <a:rPr lang="pl-PL" sz="28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z administracją Urzędu Miasta</a:t>
            </a:r>
            <a:br>
              <a:rPr lang="pl-PL" sz="2800" dirty="0">
                <a:solidFill>
                  <a:schemeClr val="bg1"/>
                </a:solidFill>
                <a:latin typeface="Arial" panose="020B0604020202020204" pitchFamily="34" charset="0"/>
                <a:cs typeface="Arial" panose="020B0604020202020204" pitchFamily="34" charset="0"/>
              </a:rPr>
            </a:br>
            <a:r>
              <a:rPr lang="pl-PL" sz="1800" dirty="0">
                <a:solidFill>
                  <a:schemeClr val="bg1"/>
                </a:solidFill>
                <a:latin typeface="Arial" panose="020B0604020202020204" pitchFamily="34" charset="0"/>
                <a:cs typeface="Arial" panose="020B0604020202020204" pitchFamily="34" charset="0"/>
              </a:rPr>
              <a:t>- odsetek odpowiedzi (%)</a:t>
            </a:r>
            <a:endParaRPr lang="pl-PL" sz="28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Zdaniem wnioskodawców pracownicy UM kontaktowali się z nimi wtedy, gdy było to rzeczywiście potrzebne. </a:t>
            </a:r>
          </a:p>
          <a:p>
            <a:pPr algn="ctr"/>
            <a:endParaRPr lang="pl-PL" sz="2000" dirty="0">
              <a:latin typeface="+mj-lt"/>
            </a:endParaRPr>
          </a:p>
          <a:p>
            <a:pPr algn="ctr"/>
            <a:r>
              <a:rPr lang="pl-PL" sz="2000" dirty="0">
                <a:latin typeface="+mj-lt"/>
              </a:rPr>
              <a:t>Analiza uzyskanych danych wskazuje, że podstawowym problemem w komunikacji z administracją była dostępność pracowników UM (12.12% ocenia ten aspekt komunikacji zdecydowanie negatywnie), co przełożyło się na ogólną liczebność niezadowolonych z komunikacji respondentów (również 12.12% negatywnych wskazań).</a:t>
            </a:r>
          </a:p>
        </p:txBody>
      </p:sp>
      <p:graphicFrame>
        <p:nvGraphicFramePr>
          <p:cNvPr id="8" name="Symbol zastępczy zawartości 7">
            <a:extLst>
              <a:ext uri="{FF2B5EF4-FFF2-40B4-BE49-F238E27FC236}">
                <a16:creationId xmlns:a16="http://schemas.microsoft.com/office/drawing/2014/main" id="{26DF05BC-A40A-4A45-9464-2E1E101CEC69}"/>
              </a:ext>
            </a:extLst>
          </p:cNvPr>
          <p:cNvGraphicFramePr>
            <a:graphicFrameLocks noGrp="1"/>
          </p:cNvGraphicFramePr>
          <p:nvPr>
            <p:ph idx="1"/>
          </p:nvPr>
        </p:nvGraphicFramePr>
        <p:xfrm>
          <a:off x="62144" y="1129006"/>
          <a:ext cx="8771138" cy="5665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0602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276618"/>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Ocena komunikacji z administracją UM</a:t>
            </a:r>
            <a:br>
              <a:rPr lang="pl-PL" sz="32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Potrzeba konstruktywnej krytyki</a:t>
            </a:r>
            <a:br>
              <a:rPr lang="pl-PL" sz="28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Uwagi uczestników FGI</a:t>
            </a:r>
            <a:endParaRPr lang="pl-PL"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r>
              <a:rPr lang="pl-PL" sz="2000" dirty="0">
                <a:latin typeface="+mj-lt"/>
              </a:rPr>
              <a:t>Główną składową negatywnej oceny komunikacji jest utrudniony kontakt z wydziałami merytorycznymi. Oczekiwania respondentów dotyczyły tu: </a:t>
            </a:r>
          </a:p>
          <a:p>
            <a:pPr marL="342900" indent="-342900" algn="ctr">
              <a:buFontTx/>
              <a:buChar char="-"/>
            </a:pPr>
            <a:r>
              <a:rPr lang="pl-PL" sz="2000" dirty="0">
                <a:latin typeface="+mj-lt"/>
              </a:rPr>
              <a:t>uzyskiwania informacji od razu po zaistnieniu określonego problemu dotyczącego ich projektu,</a:t>
            </a:r>
          </a:p>
          <a:p>
            <a:pPr marL="342900" indent="-342900" algn="ctr">
              <a:buFontTx/>
              <a:buChar char="-"/>
            </a:pPr>
            <a:r>
              <a:rPr lang="pl-PL" sz="2000" dirty="0">
                <a:latin typeface="+mj-lt"/>
              </a:rPr>
              <a:t>uzyskiwania informacji merytorycznej (tak, aby można było się do niej odnieść). </a:t>
            </a:r>
          </a:p>
          <a:p>
            <a:pPr algn="ctr"/>
            <a:r>
              <a:rPr lang="pl-PL" sz="2000" dirty="0">
                <a:latin typeface="+mj-lt"/>
              </a:rPr>
              <a:t>W skrócie: komunikacja z wydziałami merytorycznymi, tam gdzie pojawiają się wątpliwości dotyczące projektów, winna wypełniać znamiona konstruktywnej krytyki. </a:t>
            </a:r>
          </a:p>
        </p:txBody>
      </p:sp>
      <p:sp>
        <p:nvSpPr>
          <p:cNvPr id="5" name="Symbol zastępczy zawartości 4">
            <a:extLst>
              <a:ext uri="{FF2B5EF4-FFF2-40B4-BE49-F238E27FC236}">
                <a16:creationId xmlns:a16="http://schemas.microsoft.com/office/drawing/2014/main" id="{950D2284-B19D-4036-B751-7901281EBFBE}"/>
              </a:ext>
            </a:extLst>
          </p:cNvPr>
          <p:cNvSpPr>
            <a:spLocks noGrp="1"/>
          </p:cNvSpPr>
          <p:nvPr>
            <p:ph idx="1"/>
          </p:nvPr>
        </p:nvSpPr>
        <p:spPr>
          <a:xfrm>
            <a:off x="0" y="1535838"/>
            <a:ext cx="8913181" cy="5322162"/>
          </a:xfrm>
        </p:spPr>
        <p:txBody>
          <a:bodyPr>
            <a:normAutofit/>
          </a:bodyPr>
          <a:lstStyle/>
          <a:p>
            <a:pPr marL="0" indent="0">
              <a:lnSpc>
                <a:spcPct val="100000"/>
              </a:lnSpc>
              <a:buNone/>
            </a:pPr>
            <a:r>
              <a:rPr lang="pl-PL" sz="2000" i="1" dirty="0">
                <a:solidFill>
                  <a:srgbClr val="595959"/>
                </a:solidFill>
                <a:latin typeface="Calibri" panose="020F0502020204030204" pitchFamily="34" charset="0"/>
                <a:cs typeface="Times New Roman" panose="02020603050405020304" pitchFamily="18" charset="0"/>
              </a:rPr>
              <a:t>„Był bardzo kiepski kontakt ponieważ Pan (X) z Urzędu Miasta … był niedostępny, prawdopodobnie z uwagi na chorobę. Natomiast pojawiła się (dopiero po ponad tygodniu czasu) pani w zastępstwie, która zadzwoniła do mnie, powiedziała, że ona nic nie wie na temat tego projektu i że zadzwoni tego samego dnia - na koniec dnia jak się dowie. Nie zadzwoniła do dnia dzisiejszego, czyli przez kolejny tydzień. Zadzwoniłem do sekretariatu. Sekretariat powiedział, że da znać, nie zadzwonił. Wysłałem maila do pana (X) tej pani z zastępstwa i sekretariatu, bez ani jednej odpowiedzi…” (Respondent 8)</a:t>
            </a:r>
          </a:p>
          <a:p>
            <a:pPr marL="0" indent="0">
              <a:lnSpc>
                <a:spcPct val="100000"/>
              </a:lnSpc>
              <a:buNone/>
            </a:pPr>
            <a:r>
              <a:rPr lang="pl-PL" sz="2000" i="1" dirty="0">
                <a:solidFill>
                  <a:srgbClr val="595959"/>
                </a:solidFill>
                <a:latin typeface="Calibri" panose="020F0502020204030204" pitchFamily="34" charset="0"/>
                <a:cs typeface="Times New Roman" panose="02020603050405020304" pitchFamily="18" charset="0"/>
              </a:rPr>
              <a:t>„Mam mieszane uczucia jeśli chodzi o ten kontakt (z pracownikami Urzędu Miasta – A.K). Bo jeśli chodzi o ten kontakt pierwszy z pracownikami Biura Dialogu Obywatelskiego to on jest naprawdę super, jest szybki. Natomiast gorzej jest z kontaktem z pracownikami wydziałów merytorycznych … pracownik takiego wydziału nie dysponował żadnymi danymi, po prostu kierował się własnymi przekonaniami i w zasadzie na tej podstawie podjął negatywną decyzję … nie było tam żadnych argumentów, tylko przedstawiony własny punkt widzenia.” (Respondent 5)</a:t>
            </a:r>
          </a:p>
          <a:p>
            <a:pPr>
              <a:lnSpc>
                <a:spcPct val="100000"/>
              </a:lnSpc>
            </a:pPr>
            <a:endParaRPr lang="en-US" sz="2000" dirty="0"/>
          </a:p>
        </p:txBody>
      </p:sp>
    </p:spTree>
    <p:extLst>
      <p:ext uri="{BB962C8B-B14F-4D97-AF65-F5344CB8AC3E}">
        <p14:creationId xmlns:p14="http://schemas.microsoft.com/office/powerpoint/2010/main" val="3414513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3200" dirty="0">
                <a:solidFill>
                  <a:schemeClr val="bg1"/>
                </a:solidFill>
                <a:latin typeface="Arial" panose="020B0604020202020204" pitchFamily="34" charset="0"/>
                <a:cs typeface="Arial" panose="020B0604020202020204" pitchFamily="34" charset="0"/>
              </a:rPr>
              <a:t>Ogólna ocena uczestnictwa</a:t>
            </a:r>
            <a:br>
              <a:rPr lang="pl-PL" sz="3200" dirty="0">
                <a:solidFill>
                  <a:schemeClr val="bg1"/>
                </a:solidFill>
                <a:latin typeface="Arial" panose="020B0604020202020204" pitchFamily="34" charset="0"/>
                <a:cs typeface="Arial" panose="020B0604020202020204" pitchFamily="34" charset="0"/>
              </a:rPr>
            </a:br>
            <a:r>
              <a:rPr lang="pl-PL" sz="2400" dirty="0">
                <a:solidFill>
                  <a:schemeClr val="bg1"/>
                </a:solidFill>
                <a:latin typeface="Arial" panose="020B0604020202020204" pitchFamily="34" charset="0"/>
                <a:cs typeface="Arial" panose="020B0604020202020204" pitchFamily="34" charset="0"/>
              </a:rPr>
              <a:t>Perspektywa wnioskodawców</a:t>
            </a:r>
            <a:br>
              <a:rPr lang="pl-PL" sz="2400" dirty="0">
                <a:solidFill>
                  <a:schemeClr val="bg1"/>
                </a:solidFill>
                <a:latin typeface="Arial" panose="020B0604020202020204" pitchFamily="34" charset="0"/>
                <a:cs typeface="Arial" panose="020B0604020202020204" pitchFamily="34" charset="0"/>
              </a:rPr>
            </a:br>
            <a:r>
              <a:rPr lang="pl-PL" sz="1800" dirty="0">
                <a:solidFill>
                  <a:schemeClr val="bg1"/>
                </a:solidFill>
                <a:latin typeface="Arial" panose="020B0604020202020204" pitchFamily="34" charset="0"/>
                <a:cs typeface="Arial" panose="020B0604020202020204" pitchFamily="34" charset="0"/>
              </a:rPr>
              <a:t>- odsetek odpowiedzi (%)</a:t>
            </a:r>
            <a:endParaRPr lang="pl-PL" sz="32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Ogólna (zagregowana) ocena uczestnictwa w SBO jest pozytywna. </a:t>
            </a:r>
          </a:p>
          <a:p>
            <a:pPr algn="ctr"/>
            <a:endParaRPr lang="pl-PL" sz="2000" dirty="0">
              <a:latin typeface="+mj-lt"/>
            </a:endParaRPr>
          </a:p>
          <a:p>
            <a:pPr algn="ctr"/>
            <a:r>
              <a:rPr lang="pl-PL" sz="2000" dirty="0">
                <a:latin typeface="+mj-lt"/>
              </a:rPr>
              <a:t>Są jednak pewne mankamenty, nad którymi warto byłoby się pochylić w pracach nad nowym regulaminem SBO. </a:t>
            </a:r>
          </a:p>
        </p:txBody>
      </p:sp>
      <p:sp>
        <p:nvSpPr>
          <p:cNvPr id="9" name="pole tekstowe 8">
            <a:extLst>
              <a:ext uri="{FF2B5EF4-FFF2-40B4-BE49-F238E27FC236}">
                <a16:creationId xmlns:a16="http://schemas.microsoft.com/office/drawing/2014/main" id="{D0F91DD8-3466-4AB6-85F4-62AFAE2F4A04}"/>
              </a:ext>
            </a:extLst>
          </p:cNvPr>
          <p:cNvSpPr txBox="1"/>
          <p:nvPr/>
        </p:nvSpPr>
        <p:spPr>
          <a:xfrm>
            <a:off x="110231" y="3848669"/>
            <a:ext cx="8475955" cy="2718373"/>
          </a:xfrm>
          <a:prstGeom prst="rect">
            <a:avLst/>
          </a:prstGeom>
          <a:noFill/>
        </p:spPr>
        <p:txBody>
          <a:bodyPr wrap="square">
            <a:spAutoFit/>
          </a:bodyPr>
          <a:lstStyle/>
          <a:p>
            <a:pPr marR="542925" algn="just">
              <a:lnSpc>
                <a:spcPct val="115000"/>
              </a:lnSpc>
              <a:spcAft>
                <a:spcPts val="800"/>
              </a:spcAft>
            </a:pP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„Pierwszy raz składałam wniosek. Składanie wniosku było proste i intuicyjne, nie stwarzało problemów. Myślę, że ta prostota zachęca do dalszego uczestnictwa w tym projekcie.” </a:t>
            </a:r>
            <a:r>
              <a:rPr lang="pl-PL" sz="2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(Respondent 3)</a:t>
            </a: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542925" algn="just">
              <a:lnSpc>
                <a:spcPct val="115000"/>
              </a:lnSpc>
              <a:spcAft>
                <a:spcPts val="800"/>
              </a:spcAft>
            </a:pPr>
            <a:r>
              <a:rPr lang="pl-PL" sz="24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„Będę jeszcze składał projekty do SBO, bo mam jeszcze pomysły.” </a:t>
            </a:r>
            <a:r>
              <a:rPr lang="pl-PL" sz="24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(Respondent 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Symbol zastępczy zawartości 9">
            <a:extLst>
              <a:ext uri="{FF2B5EF4-FFF2-40B4-BE49-F238E27FC236}">
                <a16:creationId xmlns:a16="http://schemas.microsoft.com/office/drawing/2014/main" id="{EF12B2D9-7650-432A-B154-8001B098F59E}"/>
              </a:ext>
            </a:extLst>
          </p:cNvPr>
          <p:cNvGraphicFramePr>
            <a:graphicFrameLocks noGrp="1"/>
          </p:cNvGraphicFramePr>
          <p:nvPr>
            <p:ph idx="1"/>
          </p:nvPr>
        </p:nvGraphicFramePr>
        <p:xfrm>
          <a:off x="110231" y="1129005"/>
          <a:ext cx="8669785" cy="26528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17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349646"/>
            <a:ext cx="8913181" cy="66278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rmAutofit/>
          </a:bodyPr>
          <a:lstStyle/>
          <a:p>
            <a:r>
              <a:rPr lang="pl-PL" sz="3600" dirty="0">
                <a:solidFill>
                  <a:schemeClr val="bg1"/>
                </a:solidFill>
                <a:latin typeface="Arial" panose="020B0604020202020204" pitchFamily="34" charset="0"/>
                <a:cs typeface="Arial" panose="020B0604020202020204" pitchFamily="34" charset="0"/>
              </a:rPr>
              <a:t>PODSUMOWANIE 1</a:t>
            </a:r>
            <a:endParaRPr lang="en-US" sz="3600" dirty="0">
              <a:solidFill>
                <a:schemeClr val="bg1"/>
              </a:solidFill>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889B2E5B-D4A7-4715-9B20-03B06F8084A7}"/>
              </a:ext>
            </a:extLst>
          </p:cNvPr>
          <p:cNvSpPr>
            <a:spLocks noGrp="1"/>
          </p:cNvSpPr>
          <p:nvPr>
            <p:ph idx="1"/>
          </p:nvPr>
        </p:nvSpPr>
        <p:spPr>
          <a:xfrm>
            <a:off x="0" y="1359094"/>
            <a:ext cx="8744505" cy="5498906"/>
          </a:xfrm>
        </p:spPr>
        <p:txBody>
          <a:bodyPr>
            <a:normAutofit/>
          </a:bodyPr>
          <a:lstStyle/>
          <a:p>
            <a:pPr>
              <a:lnSpc>
                <a:spcPct val="100000"/>
              </a:lnSpc>
            </a:pPr>
            <a:r>
              <a:rPr lang="pl-PL" sz="2000" dirty="0"/>
              <a:t>Patrząc z perspektywy promocji SBO jako narzędzia oddziaływania i zaangażowania wszystkich mieszkańców miasta warto jest zastanowić się nad kierowaniem przekazu (promującego ideę SBO) do osób najmniej licznie reprezentowanych (najmłodszych i najstarszych). </a:t>
            </a:r>
          </a:p>
          <a:p>
            <a:pPr marL="0" indent="0">
              <a:lnSpc>
                <a:spcPct val="100000"/>
              </a:lnSpc>
              <a:buNone/>
            </a:pPr>
            <a:endParaRPr lang="pl-PL" sz="2000" dirty="0"/>
          </a:p>
          <a:p>
            <a:pPr>
              <a:lnSpc>
                <a:spcPct val="100000"/>
              </a:lnSpc>
            </a:pPr>
            <a:r>
              <a:rPr lang="pl-PL" sz="2000" dirty="0"/>
              <a:t>„Możliwość realizacji swojego pomysłu” to główny motywator dla autorów projektów. Fakt ten stanowi wskazówkę dla promowania idei budżetu obywatelskiego wśród przyszłych, potencjalnych projektodawców.</a:t>
            </a:r>
          </a:p>
          <a:p>
            <a:pPr marL="0" indent="0">
              <a:lnSpc>
                <a:spcPct val="100000"/>
              </a:lnSpc>
              <a:buNone/>
            </a:pPr>
            <a:endParaRPr lang="pl-PL" sz="2000" dirty="0"/>
          </a:p>
          <a:p>
            <a:pPr>
              <a:lnSpc>
                <a:spcPct val="100000"/>
              </a:lnSpc>
            </a:pPr>
            <a:r>
              <a:rPr lang="pl-PL" sz="2000" b="1" dirty="0"/>
              <a:t>Kluczowy postulat: </a:t>
            </a:r>
            <a:r>
              <a:rPr lang="pl-PL" sz="2000" dirty="0"/>
              <a:t>oczekiwane jest przedstawianie szerszego i merytorycznego uzasadnienia negatywnej decyzji/opinii formułowanej przez wydziały merytoryczne, co w konsekwencji dawałoby możliwość odniesienia się autora projektu do przedstawianych w opinii problemów.</a:t>
            </a:r>
          </a:p>
          <a:p>
            <a:pPr marL="514350" indent="-514350">
              <a:buFont typeface="+mj-lt"/>
              <a:buAutoNum type="arabicPeriod"/>
            </a:pPr>
            <a:endParaRPr lang="en-US" dirty="0"/>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endParaRPr lang="pl-PL" dirty="0"/>
          </a:p>
          <a:p>
            <a:endParaRPr lang="pl-PL" dirty="0"/>
          </a:p>
          <a:p>
            <a:endParaRPr lang="pl-PL" dirty="0"/>
          </a:p>
          <a:p>
            <a:endParaRPr lang="pl-PL" dirty="0"/>
          </a:p>
          <a:p>
            <a:endParaRPr lang="pl-PL" dirty="0"/>
          </a:p>
          <a:p>
            <a:endParaRPr lang="pl-PL" dirty="0"/>
          </a:p>
          <a:p>
            <a:pPr algn="ctr"/>
            <a:r>
              <a:rPr lang="pl-PL" sz="2000" dirty="0">
                <a:latin typeface="+mj-lt"/>
              </a:rPr>
              <a:t>Promowanie idei SBO a wiek wnioskodawców </a:t>
            </a:r>
          </a:p>
          <a:p>
            <a:pPr algn="ctr"/>
            <a:endParaRPr lang="pl-PL" sz="2000" dirty="0">
              <a:latin typeface="+mj-lt"/>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r>
              <a:rPr lang="pl-PL" sz="2000" dirty="0">
                <a:latin typeface="+mj-lt"/>
              </a:rPr>
              <a:t>Motywacja do zgłaszania własnych projektów</a:t>
            </a:r>
          </a:p>
          <a:p>
            <a:pPr algn="ctr"/>
            <a:endParaRPr lang="pl-PL" sz="2000" dirty="0">
              <a:latin typeface="+mj-lt"/>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r>
              <a:rPr lang="pl-PL" sz="2000" dirty="0">
                <a:latin typeface="+mj-lt"/>
              </a:rPr>
              <a:t>Oczekiwanie szerszego uzasadnienia decyzji </a:t>
            </a:r>
          </a:p>
          <a:p>
            <a:endParaRPr lang="pl-PL" dirty="0"/>
          </a:p>
          <a:p>
            <a:endParaRPr lang="pl-PL" dirty="0"/>
          </a:p>
          <a:p>
            <a:endParaRPr lang="pl-PL" dirty="0"/>
          </a:p>
          <a:p>
            <a:endParaRPr lang="pl-PL" dirty="0"/>
          </a:p>
          <a:p>
            <a:endParaRPr lang="pl-PL" dirty="0"/>
          </a:p>
          <a:p>
            <a:endParaRPr lang="en-US" dirty="0"/>
          </a:p>
        </p:txBody>
      </p:sp>
    </p:spTree>
    <p:extLst>
      <p:ext uri="{BB962C8B-B14F-4D97-AF65-F5344CB8AC3E}">
        <p14:creationId xmlns:p14="http://schemas.microsoft.com/office/powerpoint/2010/main" val="117668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349646"/>
            <a:ext cx="8913181" cy="66278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rmAutofit/>
          </a:bodyPr>
          <a:lstStyle/>
          <a:p>
            <a:r>
              <a:rPr lang="pl-PL" sz="3600" dirty="0">
                <a:solidFill>
                  <a:schemeClr val="bg1"/>
                </a:solidFill>
                <a:latin typeface="Arial" panose="020B0604020202020204" pitchFamily="34" charset="0"/>
                <a:cs typeface="Arial" panose="020B0604020202020204" pitchFamily="34" charset="0"/>
              </a:rPr>
              <a:t>PODSUMOWANIE 2</a:t>
            </a:r>
            <a:endParaRPr lang="en-US" sz="3600" dirty="0">
              <a:solidFill>
                <a:schemeClr val="bg1"/>
              </a:solidFill>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889B2E5B-D4A7-4715-9B20-03B06F8084A7}"/>
              </a:ext>
            </a:extLst>
          </p:cNvPr>
          <p:cNvSpPr>
            <a:spLocks noGrp="1"/>
          </p:cNvSpPr>
          <p:nvPr>
            <p:ph idx="1"/>
          </p:nvPr>
        </p:nvSpPr>
        <p:spPr>
          <a:xfrm>
            <a:off x="0" y="1359094"/>
            <a:ext cx="8744505" cy="5498906"/>
          </a:xfrm>
        </p:spPr>
        <p:txBody>
          <a:bodyPr>
            <a:normAutofit lnSpcReduction="10000"/>
          </a:bodyPr>
          <a:lstStyle/>
          <a:p>
            <a:pPr>
              <a:lnSpc>
                <a:spcPct val="100000"/>
              </a:lnSpc>
            </a:pPr>
            <a:r>
              <a:rPr lang="pl-PL" sz="2200" dirty="0"/>
              <a:t>Projektodawcy rzadko odnoszą się do dokumentów, w których wyrażona jest strategia miasta na przyszłe lata. Jeśli ma to ulec zmianie należy wprowadzić intencjonalne działania zachęcające do uwzględniania tych strategicznych opracowań.</a:t>
            </a:r>
          </a:p>
          <a:p>
            <a:pPr>
              <a:lnSpc>
                <a:spcPct val="100000"/>
              </a:lnSpc>
            </a:pPr>
            <a:endParaRPr lang="pl-PL" sz="2200" dirty="0"/>
          </a:p>
          <a:p>
            <a:pPr>
              <a:lnSpc>
                <a:spcPct val="100000"/>
              </a:lnSpc>
            </a:pPr>
            <a:r>
              <a:rPr lang="pl-PL" sz="2200" b="1" dirty="0"/>
              <a:t>Kluczowy postulat: </a:t>
            </a:r>
            <a:r>
              <a:rPr lang="pl-PL" sz="2200" dirty="0"/>
              <a:t>Stworzenie właściwego kosztorysu może być poza zasięgiem (kompetencjami) wnioskodawcy. Warto w szerszym zakresie wspierać wnioskodawców w trakcie jego konstruowania.</a:t>
            </a:r>
          </a:p>
          <a:p>
            <a:pPr>
              <a:lnSpc>
                <a:spcPct val="100000"/>
              </a:lnSpc>
            </a:pPr>
            <a:endParaRPr lang="pl-PL" sz="2200" dirty="0"/>
          </a:p>
          <a:p>
            <a:pPr>
              <a:lnSpc>
                <a:spcPct val="100000"/>
              </a:lnSpc>
            </a:pPr>
            <a:r>
              <a:rPr lang="pl-PL" sz="2200" b="1" dirty="0"/>
              <a:t>Kluczowy postulat: </a:t>
            </a:r>
            <a:r>
              <a:rPr lang="pl-PL" sz="2200" dirty="0"/>
              <a:t>Wskazanie właściwej lokalizacji stanowi dla części badanych wyraźny problem. Mimo wprowadzonych narzędzi, które mają pomóc wypełnić tę część wniosku (portal internetowy), zadanie to może być trudne w realizacji. Dostarczone narzędzia nie wypełniają w pełni powierzonej im roli. Warto informować o możliwości (stworzyć możliwość) konsultacji wybranej przez siebie lokalizacji w Urzędzie przed złożeniem wniosku. </a:t>
            </a:r>
          </a:p>
          <a:p>
            <a:pPr>
              <a:lnSpc>
                <a:spcPct val="100000"/>
              </a:lnSpc>
            </a:pPr>
            <a:endParaRPr lang="en-US" dirty="0"/>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endParaRPr lang="pl-PL" dirty="0"/>
          </a:p>
          <a:p>
            <a:endParaRPr lang="pl-PL" dirty="0"/>
          </a:p>
          <a:p>
            <a:endParaRPr lang="pl-PL" dirty="0"/>
          </a:p>
          <a:p>
            <a:endParaRPr lang="pl-PL" dirty="0"/>
          </a:p>
          <a:p>
            <a:endParaRPr lang="pl-PL" dirty="0"/>
          </a:p>
          <a:p>
            <a:pPr algn="ctr"/>
            <a:endParaRPr lang="pl-PL" sz="2000" dirty="0">
              <a:latin typeface="+mj-lt"/>
            </a:endParaRPr>
          </a:p>
          <a:p>
            <a:pPr algn="ctr"/>
            <a:r>
              <a:rPr lang="pl-PL" sz="2000" dirty="0">
                <a:latin typeface="+mj-lt"/>
              </a:rPr>
              <a:t>Nikłe znaczenie dokumentów określających strategię miasta</a:t>
            </a:r>
          </a:p>
          <a:p>
            <a:pPr algn="ctr"/>
            <a:endParaRPr lang="pl-PL" sz="2000" dirty="0">
              <a:latin typeface="+mj-lt"/>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r>
              <a:rPr lang="pl-PL" sz="2000" dirty="0">
                <a:latin typeface="+mj-lt"/>
              </a:rPr>
              <a:t>Problem z przygotowaniem kosztorysu</a:t>
            </a:r>
          </a:p>
          <a:p>
            <a:pPr algn="ctr"/>
            <a:endParaRPr lang="pl-PL" sz="2000" dirty="0">
              <a:latin typeface="+mj-lt"/>
              <a:sym typeface="Wingdings 3" panose="05040102010807070707" pitchFamily="18"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Problem ze wskazaniem lokalizacji</a:t>
            </a:r>
          </a:p>
          <a:p>
            <a:endParaRPr lang="pl-PL" dirty="0"/>
          </a:p>
          <a:p>
            <a:endParaRPr lang="pl-PL" dirty="0"/>
          </a:p>
          <a:p>
            <a:endParaRPr lang="pl-PL" dirty="0"/>
          </a:p>
          <a:p>
            <a:endParaRPr lang="pl-PL" dirty="0"/>
          </a:p>
          <a:p>
            <a:endParaRPr lang="pl-PL" dirty="0"/>
          </a:p>
          <a:p>
            <a:endParaRPr lang="en-US" dirty="0"/>
          </a:p>
        </p:txBody>
      </p:sp>
    </p:spTree>
    <p:extLst>
      <p:ext uri="{BB962C8B-B14F-4D97-AF65-F5344CB8AC3E}">
        <p14:creationId xmlns:p14="http://schemas.microsoft.com/office/powerpoint/2010/main" val="4129348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349646"/>
            <a:ext cx="8913181" cy="66278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rmAutofit/>
          </a:bodyPr>
          <a:lstStyle/>
          <a:p>
            <a:r>
              <a:rPr lang="pl-PL" sz="3600" dirty="0">
                <a:solidFill>
                  <a:schemeClr val="bg1"/>
                </a:solidFill>
                <a:latin typeface="Arial" panose="020B0604020202020204" pitchFamily="34" charset="0"/>
                <a:cs typeface="Arial" panose="020B0604020202020204" pitchFamily="34" charset="0"/>
              </a:rPr>
              <a:t>PODSUMOWANIE 3</a:t>
            </a:r>
            <a:endParaRPr lang="en-US" sz="3600" dirty="0">
              <a:solidFill>
                <a:schemeClr val="bg1"/>
              </a:solidFill>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889B2E5B-D4A7-4715-9B20-03B06F8084A7}"/>
              </a:ext>
            </a:extLst>
          </p:cNvPr>
          <p:cNvSpPr>
            <a:spLocks noGrp="1"/>
          </p:cNvSpPr>
          <p:nvPr>
            <p:ph idx="1"/>
          </p:nvPr>
        </p:nvSpPr>
        <p:spPr>
          <a:xfrm>
            <a:off x="0" y="1359094"/>
            <a:ext cx="8744505" cy="5498906"/>
          </a:xfrm>
        </p:spPr>
        <p:txBody>
          <a:bodyPr>
            <a:normAutofit/>
          </a:bodyPr>
          <a:lstStyle/>
          <a:p>
            <a:pPr>
              <a:lnSpc>
                <a:spcPct val="100000"/>
              </a:lnSpc>
            </a:pPr>
            <a:r>
              <a:rPr lang="pl-PL" sz="2200" dirty="0"/>
              <a:t>Zjawisko pojawiania się kontrowersyjnych projektów warto stale monitorować w ramach prowadzonej rokrocznie ewaluacji.</a:t>
            </a:r>
          </a:p>
          <a:p>
            <a:pPr>
              <a:lnSpc>
                <a:spcPct val="100000"/>
              </a:lnSpc>
            </a:pPr>
            <a:endParaRPr lang="pl-PL" sz="2200" dirty="0"/>
          </a:p>
          <a:p>
            <a:pPr>
              <a:lnSpc>
                <a:spcPct val="100000"/>
              </a:lnSpc>
            </a:pPr>
            <a:r>
              <a:rPr lang="pl-PL" sz="2200" dirty="0"/>
              <a:t>Kwestią otwartą (i po części zawsze arbitralną) pozostaje ustalenie właściwej proporcji między projektami miękkimi i twardymi. Projekty miękkie (ze względu na ich znaczenie dla integracji mieszkańców) winny jednak odgrywać istotną rolę w ogóle zadań realizowanych w ramach SBO.</a:t>
            </a:r>
          </a:p>
          <a:p>
            <a:pPr>
              <a:lnSpc>
                <a:spcPct val="100000"/>
              </a:lnSpc>
            </a:pPr>
            <a:endParaRPr lang="pl-PL" sz="2200" dirty="0"/>
          </a:p>
          <a:p>
            <a:pPr>
              <a:lnSpc>
                <a:spcPct val="115000"/>
              </a:lnSpc>
              <a:spcAft>
                <a:spcPts val="800"/>
              </a:spcAft>
            </a:pPr>
            <a:r>
              <a:rPr lang="pl-PL" sz="2200" dirty="0"/>
              <a:t>Limit załączników w wersji elektronicznej do 10MB jest dla znacznej części badanych nieadekwatny. Warto zastanowić się nad jego zwiększeniem.  </a:t>
            </a:r>
            <a:endParaRPr lang="en-US" sz="2200" dirty="0"/>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endParaRPr lang="pl-PL" dirty="0"/>
          </a:p>
          <a:p>
            <a:endParaRPr lang="pl-PL" dirty="0"/>
          </a:p>
          <a:p>
            <a:endParaRPr lang="pl-PL" dirty="0"/>
          </a:p>
          <a:p>
            <a:endParaRPr lang="pl-PL" dirty="0"/>
          </a:p>
          <a:p>
            <a:pPr algn="ctr"/>
            <a:endParaRPr lang="pl-PL" sz="2000" dirty="0">
              <a:latin typeface="+mj-lt"/>
            </a:endParaRPr>
          </a:p>
          <a:p>
            <a:pPr algn="ctr"/>
            <a:r>
              <a:rPr lang="pl-PL" sz="2000" dirty="0">
                <a:latin typeface="+mj-lt"/>
              </a:rPr>
              <a:t>Projekty budzące kontrowersje</a:t>
            </a:r>
          </a:p>
          <a:p>
            <a:pPr algn="ctr"/>
            <a:endParaRPr lang="pl-PL" sz="2000" dirty="0">
              <a:solidFill>
                <a:schemeClr val="tx2">
                  <a:lumMod val="60000"/>
                  <a:lumOff val="40000"/>
                </a:schemeClr>
              </a:solidFill>
              <a:latin typeface="+mj-lt"/>
              <a:sym typeface="Wingdings 3" panose="05040102010807070707" pitchFamily="18" charset="2"/>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r>
              <a:rPr lang="pl-PL" sz="2000" dirty="0">
                <a:latin typeface="+mj-lt"/>
              </a:rPr>
              <a:t>Projekty miękkie i twarde</a:t>
            </a:r>
          </a:p>
          <a:p>
            <a:pPr algn="ctr"/>
            <a:endParaRPr lang="pl-PL" sz="2000" dirty="0">
              <a:solidFill>
                <a:schemeClr val="tx2">
                  <a:lumMod val="60000"/>
                  <a:lumOff val="40000"/>
                </a:schemeClr>
              </a:solidFill>
              <a:latin typeface="+mj-lt"/>
              <a:sym typeface="Wingdings" panose="05000000000000000000" pitchFamily="2"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Limit załączników</a:t>
            </a:r>
          </a:p>
          <a:p>
            <a:endParaRPr lang="pl-PL" dirty="0"/>
          </a:p>
          <a:p>
            <a:endParaRPr lang="pl-PL" dirty="0"/>
          </a:p>
          <a:p>
            <a:endParaRPr lang="pl-PL" dirty="0"/>
          </a:p>
          <a:p>
            <a:endParaRPr lang="pl-PL" dirty="0"/>
          </a:p>
          <a:p>
            <a:endParaRPr lang="pl-PL" dirty="0"/>
          </a:p>
          <a:p>
            <a:endParaRPr lang="en-US" dirty="0"/>
          </a:p>
        </p:txBody>
      </p:sp>
    </p:spTree>
    <p:extLst>
      <p:ext uri="{BB962C8B-B14F-4D97-AF65-F5344CB8AC3E}">
        <p14:creationId xmlns:p14="http://schemas.microsoft.com/office/powerpoint/2010/main" val="1577067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349646"/>
            <a:ext cx="8913181" cy="66278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rmAutofit/>
          </a:bodyPr>
          <a:lstStyle/>
          <a:p>
            <a:r>
              <a:rPr lang="pl-PL" sz="3600" dirty="0">
                <a:solidFill>
                  <a:schemeClr val="bg1"/>
                </a:solidFill>
                <a:latin typeface="Arial" panose="020B0604020202020204" pitchFamily="34" charset="0"/>
                <a:cs typeface="Arial" panose="020B0604020202020204" pitchFamily="34" charset="0"/>
              </a:rPr>
              <a:t>PODSUMOWANIE 4</a:t>
            </a:r>
            <a:endParaRPr lang="en-US" sz="3600" dirty="0">
              <a:solidFill>
                <a:schemeClr val="bg1"/>
              </a:solidFill>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889B2E5B-D4A7-4715-9B20-03B06F8084A7}"/>
              </a:ext>
            </a:extLst>
          </p:cNvPr>
          <p:cNvSpPr>
            <a:spLocks noGrp="1"/>
          </p:cNvSpPr>
          <p:nvPr>
            <p:ph idx="1"/>
          </p:nvPr>
        </p:nvSpPr>
        <p:spPr>
          <a:xfrm>
            <a:off x="0" y="1359094"/>
            <a:ext cx="8744505" cy="5498906"/>
          </a:xfrm>
        </p:spPr>
        <p:txBody>
          <a:bodyPr>
            <a:normAutofit/>
          </a:bodyPr>
          <a:lstStyle/>
          <a:p>
            <a:pPr>
              <a:lnSpc>
                <a:spcPct val="100000"/>
              </a:lnSpc>
            </a:pPr>
            <a:r>
              <a:rPr lang="pl-PL" sz="2200" dirty="0"/>
              <a:t>Podział na projekty lokalne i </a:t>
            </a:r>
            <a:r>
              <a:rPr lang="pl-PL" sz="2200" dirty="0" err="1"/>
              <a:t>ogólnomiejskie</a:t>
            </a:r>
            <a:r>
              <a:rPr lang="pl-PL" sz="2200" dirty="0"/>
              <a:t> powinien być kolejnym istotnym (niezależnie od podjętej decyzji) przedmiotem debaty w trakcie omawiania nowych zasad SBO. </a:t>
            </a:r>
          </a:p>
          <a:p>
            <a:pPr marL="0" indent="0">
              <a:lnSpc>
                <a:spcPct val="100000"/>
              </a:lnSpc>
              <a:buNone/>
            </a:pPr>
            <a:endParaRPr lang="pl-PL" sz="2200" dirty="0"/>
          </a:p>
          <a:p>
            <a:pPr>
              <a:lnSpc>
                <a:spcPct val="100000"/>
              </a:lnSpc>
            </a:pPr>
            <a:r>
              <a:rPr lang="pl-PL" sz="2200" b="1" dirty="0"/>
              <a:t>Kluczowy postulat: </a:t>
            </a:r>
            <a:r>
              <a:rPr lang="pl-PL" sz="2200" dirty="0"/>
              <a:t>Dla wnioskodawców istotna jest znajomość harmonogramu ze znacznym wyprzedzeniem. Dla dobrej oceny prac UM przy SBO ważne jest dodatkowo, aby harmonogram ten był przestrzegany (poszczególne etapy były realizowane bez opóźnień). Projektodawcy uznają za ważne i motywujące sprawną (terminową) realizację projektów, które wygrały w danej edycji SBO. </a:t>
            </a:r>
          </a:p>
          <a:p>
            <a:pPr>
              <a:lnSpc>
                <a:spcPct val="100000"/>
              </a:lnSpc>
            </a:pPr>
            <a:endParaRPr lang="pl-PL" sz="2200" dirty="0"/>
          </a:p>
          <a:p>
            <a:pPr>
              <a:lnSpc>
                <a:spcPct val="100000"/>
              </a:lnSpc>
            </a:pPr>
            <a:r>
              <a:rPr lang="pl-PL" sz="2200" b="1" dirty="0"/>
              <a:t>Kluczowy postulat: </a:t>
            </a:r>
            <a:r>
              <a:rPr lang="pl-PL" sz="2200" dirty="0"/>
              <a:t>Należy w sposób widoczny, wystandaryzowany i czytelny oznaczać zrealizowane projekty. Brak wiedzy o zrealizowanych projektach przekłada się na niską frekwencję mieszkańców w głosowaniu.</a:t>
            </a: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endParaRPr lang="pl-PL" dirty="0"/>
          </a:p>
          <a:p>
            <a:endParaRPr lang="pl-PL" dirty="0"/>
          </a:p>
          <a:p>
            <a:endParaRPr lang="pl-PL" dirty="0"/>
          </a:p>
          <a:p>
            <a:endParaRPr lang="pl-PL" dirty="0"/>
          </a:p>
          <a:p>
            <a:pPr algn="ctr"/>
            <a:endParaRPr lang="pl-PL" sz="2000" dirty="0">
              <a:latin typeface="+mj-lt"/>
            </a:endParaRPr>
          </a:p>
          <a:p>
            <a:pPr algn="ctr"/>
            <a:r>
              <a:rPr lang="pl-PL" sz="2000" dirty="0">
                <a:latin typeface="+mj-lt"/>
              </a:rPr>
              <a:t>Projekty lokalne </a:t>
            </a:r>
            <a:br>
              <a:rPr lang="pl-PL" sz="2000" dirty="0">
                <a:latin typeface="+mj-lt"/>
              </a:rPr>
            </a:br>
            <a:r>
              <a:rPr lang="pl-PL" sz="2000" dirty="0">
                <a:latin typeface="+mj-lt"/>
              </a:rPr>
              <a:t>i </a:t>
            </a:r>
            <a:r>
              <a:rPr lang="pl-PL" sz="2000" dirty="0" err="1">
                <a:latin typeface="+mj-lt"/>
              </a:rPr>
              <a:t>ogólnomiejskie</a:t>
            </a:r>
            <a:r>
              <a:rPr lang="pl-PL" sz="2000" dirty="0">
                <a:latin typeface="+mj-lt"/>
              </a:rPr>
              <a:t> </a:t>
            </a:r>
            <a:endParaRPr lang="pl-PL" sz="2000" dirty="0">
              <a:solidFill>
                <a:schemeClr val="tx2">
                  <a:lumMod val="60000"/>
                  <a:lumOff val="40000"/>
                </a:schemeClr>
              </a:solidFill>
              <a:latin typeface="+mj-lt"/>
              <a:sym typeface="Wingdings 3" panose="05040102010807070707" pitchFamily="18"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Znaczenie harmonogramu</a:t>
            </a:r>
          </a:p>
          <a:p>
            <a:pPr algn="ctr"/>
            <a:endParaRPr lang="pl-PL" sz="2000" dirty="0">
              <a:solidFill>
                <a:schemeClr val="tx2">
                  <a:lumMod val="60000"/>
                  <a:lumOff val="40000"/>
                </a:schemeClr>
              </a:solidFill>
              <a:latin typeface="+mj-lt"/>
              <a:sym typeface="Wingdings" panose="05000000000000000000" pitchFamily="2"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Oznaczenie zrealizowanych projektów</a:t>
            </a:r>
          </a:p>
          <a:p>
            <a:endParaRPr lang="pl-PL" dirty="0"/>
          </a:p>
          <a:p>
            <a:endParaRPr lang="pl-PL" dirty="0"/>
          </a:p>
          <a:p>
            <a:endParaRPr lang="pl-PL" dirty="0"/>
          </a:p>
          <a:p>
            <a:endParaRPr lang="pl-PL" dirty="0"/>
          </a:p>
          <a:p>
            <a:endParaRPr lang="pl-PL" dirty="0"/>
          </a:p>
          <a:p>
            <a:endParaRPr lang="en-US" dirty="0"/>
          </a:p>
        </p:txBody>
      </p:sp>
    </p:spTree>
    <p:extLst>
      <p:ext uri="{BB962C8B-B14F-4D97-AF65-F5344CB8AC3E}">
        <p14:creationId xmlns:p14="http://schemas.microsoft.com/office/powerpoint/2010/main" val="1051042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349646"/>
            <a:ext cx="8913181" cy="66278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rmAutofit/>
          </a:bodyPr>
          <a:lstStyle/>
          <a:p>
            <a:r>
              <a:rPr lang="pl-PL" sz="3600" dirty="0">
                <a:solidFill>
                  <a:schemeClr val="bg1"/>
                </a:solidFill>
                <a:latin typeface="Arial" panose="020B0604020202020204" pitchFamily="34" charset="0"/>
                <a:cs typeface="Arial" panose="020B0604020202020204" pitchFamily="34" charset="0"/>
              </a:rPr>
              <a:t>PODSUMOWANIE 5</a:t>
            </a:r>
            <a:endParaRPr lang="en-US" sz="3600" dirty="0">
              <a:solidFill>
                <a:schemeClr val="bg1"/>
              </a:solidFill>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889B2E5B-D4A7-4715-9B20-03B06F8084A7}"/>
              </a:ext>
            </a:extLst>
          </p:cNvPr>
          <p:cNvSpPr>
            <a:spLocks noGrp="1"/>
          </p:cNvSpPr>
          <p:nvPr>
            <p:ph idx="1"/>
          </p:nvPr>
        </p:nvSpPr>
        <p:spPr>
          <a:xfrm>
            <a:off x="0" y="1185761"/>
            <a:ext cx="8744505" cy="5498906"/>
          </a:xfrm>
        </p:spPr>
        <p:txBody>
          <a:bodyPr>
            <a:normAutofit fontScale="92500"/>
          </a:bodyPr>
          <a:lstStyle/>
          <a:p>
            <a:pPr>
              <a:lnSpc>
                <a:spcPct val="100000"/>
              </a:lnSpc>
            </a:pPr>
            <a:r>
              <a:rPr lang="pl-PL" sz="2200" dirty="0"/>
              <a:t>Wpływ pandemii objawia się tam, gdzie zachodzi potrzeba bezpośredniego kontaktu z drugim człowiekiem (promocja projektu, konsultacje pomysłu z zainteresowanymi grupami docelowymi). </a:t>
            </a:r>
          </a:p>
          <a:p>
            <a:pPr>
              <a:lnSpc>
                <a:spcPct val="100000"/>
              </a:lnSpc>
            </a:pPr>
            <a:endParaRPr lang="pl-PL" sz="2200" dirty="0"/>
          </a:p>
          <a:p>
            <a:pPr>
              <a:lnSpc>
                <a:spcPct val="100000"/>
              </a:lnSpc>
            </a:pPr>
            <a:r>
              <a:rPr lang="pl-PL" sz="2200" dirty="0"/>
              <a:t>Analizując problem profesjonalizacji, w kontekście reguł SBO, trzeba mieć na uwadze konieczność utrzymywania równych szans dla wszystkich zgłaszających. Kluczowy powinien być sam pomysł, a nie forma jego przedstawienia, która może wymagać dodatkowych środków finansowych. Wspierające są w tym kontekście wszelkie działania ze strony Urzędu Miasta, które niwelowałyby rozdźwięk między „amatorami i profesjonalistami”.</a:t>
            </a:r>
          </a:p>
          <a:p>
            <a:pPr>
              <a:lnSpc>
                <a:spcPct val="100000"/>
              </a:lnSpc>
            </a:pPr>
            <a:endParaRPr lang="pl-PL" sz="2200" dirty="0"/>
          </a:p>
          <a:p>
            <a:pPr>
              <a:lnSpc>
                <a:spcPct val="100000"/>
              </a:lnSpc>
            </a:pPr>
            <a:r>
              <a:rPr lang="pl-PL" sz="2200" b="1" dirty="0"/>
              <a:t>Kluczowy postulat: </a:t>
            </a:r>
            <a:r>
              <a:rPr lang="pl-PL" sz="2200" dirty="0"/>
              <a:t>Oczekiwania respondentów szły w dwóch kierunkach: chcieliby oni uzyskać </a:t>
            </a:r>
            <a:r>
              <a:rPr lang="pl-PL" sz="2200"/>
              <a:t>informację od razu </a:t>
            </a:r>
            <a:r>
              <a:rPr lang="pl-PL" sz="2200" dirty="0"/>
              <a:t>po zaistnieniu określonego problemu dotyczącego ich projektu, chcieliby także, aby informacja ta była merytorycznie uargumentowana (tak, aby można było się do niej odnieść). Komunikacja z wydziałami merytorycznymi winna wypełniać znamiona konstruktywnej krytyki.</a:t>
            </a: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endParaRPr lang="pl-PL" dirty="0"/>
          </a:p>
          <a:p>
            <a:endParaRPr lang="pl-PL" dirty="0"/>
          </a:p>
          <a:p>
            <a:endParaRPr lang="pl-PL" dirty="0"/>
          </a:p>
          <a:p>
            <a:endParaRPr lang="pl-PL" dirty="0"/>
          </a:p>
          <a:p>
            <a:pPr algn="ctr"/>
            <a:endParaRPr lang="pl-PL" sz="2000" dirty="0">
              <a:latin typeface="+mj-lt"/>
            </a:endParaRPr>
          </a:p>
          <a:p>
            <a:pPr algn="ctr"/>
            <a:r>
              <a:rPr lang="pl-PL" sz="2000" dirty="0">
                <a:latin typeface="+mj-lt"/>
              </a:rPr>
              <a:t>Znaczenie pandemii</a:t>
            </a:r>
            <a:endParaRPr lang="pl-PL" sz="2000" dirty="0">
              <a:solidFill>
                <a:schemeClr val="tx2">
                  <a:lumMod val="60000"/>
                  <a:lumOff val="40000"/>
                </a:schemeClr>
              </a:solidFill>
              <a:latin typeface="+mj-lt"/>
              <a:sym typeface="Wingdings 3" panose="05040102010807070707" pitchFamily="18"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Profesjonalizacja</a:t>
            </a:r>
          </a:p>
          <a:p>
            <a:pPr algn="ctr"/>
            <a:endParaRPr lang="pl-PL" sz="2000" dirty="0">
              <a:solidFill>
                <a:schemeClr val="tx2">
                  <a:lumMod val="60000"/>
                  <a:lumOff val="40000"/>
                </a:schemeClr>
              </a:solidFill>
              <a:latin typeface="+mj-lt"/>
              <a:sym typeface="Wingdings" panose="05000000000000000000" pitchFamily="2"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endParaRPr lang="pl-PL" sz="2000" dirty="0">
              <a:solidFill>
                <a:schemeClr val="tx2">
                  <a:lumMod val="60000"/>
                  <a:lumOff val="40000"/>
                </a:schemeClr>
              </a:solidFill>
              <a:latin typeface="+mj-lt"/>
              <a:sym typeface="Wingdings 3" panose="05040102010807070707" pitchFamily="18" charset="2"/>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Komunikacja</a:t>
            </a:r>
          </a:p>
          <a:p>
            <a:endParaRPr lang="pl-PL" dirty="0"/>
          </a:p>
          <a:p>
            <a:endParaRPr lang="pl-PL" dirty="0"/>
          </a:p>
          <a:p>
            <a:endParaRPr lang="pl-PL" dirty="0"/>
          </a:p>
          <a:p>
            <a:endParaRPr lang="pl-PL" dirty="0"/>
          </a:p>
          <a:p>
            <a:endParaRPr lang="pl-PL" dirty="0"/>
          </a:p>
          <a:p>
            <a:endParaRPr lang="en-US" dirty="0"/>
          </a:p>
        </p:txBody>
      </p:sp>
    </p:spTree>
    <p:extLst>
      <p:ext uri="{BB962C8B-B14F-4D97-AF65-F5344CB8AC3E}">
        <p14:creationId xmlns:p14="http://schemas.microsoft.com/office/powerpoint/2010/main" val="2854749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A29CA1-05D7-4140-A9BF-9CED5E5FE1CE}"/>
              </a:ext>
            </a:extLst>
          </p:cNvPr>
          <p:cNvSpPr>
            <a:spLocks noGrp="1"/>
          </p:cNvSpPr>
          <p:nvPr>
            <p:ph type="ctrTitle"/>
          </p:nvPr>
        </p:nvSpPr>
        <p:spPr/>
        <p:txBody>
          <a:bodyPr/>
          <a:lstStyle/>
          <a:p>
            <a:r>
              <a:rPr lang="pl-PL" dirty="0"/>
              <a:t>SBO 2022</a:t>
            </a:r>
          </a:p>
        </p:txBody>
      </p:sp>
      <p:sp>
        <p:nvSpPr>
          <p:cNvPr id="3" name="Podtytuł 2">
            <a:extLst>
              <a:ext uri="{FF2B5EF4-FFF2-40B4-BE49-F238E27FC236}">
                <a16:creationId xmlns:a16="http://schemas.microsoft.com/office/drawing/2014/main" id="{1304666C-43E5-46C0-A25C-E689FB15B803}"/>
              </a:ext>
            </a:extLst>
          </p:cNvPr>
          <p:cNvSpPr>
            <a:spLocks noGrp="1"/>
          </p:cNvSpPr>
          <p:nvPr>
            <p:ph type="subTitle" idx="1"/>
          </p:nvPr>
        </p:nvSpPr>
        <p:spPr/>
        <p:txBody>
          <a:bodyPr/>
          <a:lstStyle/>
          <a:p>
            <a:r>
              <a:rPr lang="pl-PL" dirty="0"/>
              <a:t>Opinie głosujących mieszkańców miasta</a:t>
            </a:r>
          </a:p>
        </p:txBody>
      </p:sp>
    </p:spTree>
    <p:extLst>
      <p:ext uri="{BB962C8B-B14F-4D97-AF65-F5344CB8AC3E}">
        <p14:creationId xmlns:p14="http://schemas.microsoft.com/office/powerpoint/2010/main" val="267500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7ECAF-B48A-4046-867D-D1826A88974C}"/>
              </a:ext>
            </a:extLst>
          </p:cNvPr>
          <p:cNvSpPr>
            <a:spLocks noGrp="1"/>
          </p:cNvSpPr>
          <p:nvPr>
            <p:ph idx="1"/>
          </p:nvPr>
        </p:nvSpPr>
        <p:spPr/>
        <p:txBody>
          <a:bodyPr>
            <a:normAutofit/>
          </a:bodyPr>
          <a:lstStyle/>
          <a:p>
            <a:pPr marL="0" indent="0">
              <a:buNone/>
            </a:pPr>
            <a:r>
              <a:rPr lang="en-GB" sz="2000" b="1" dirty="0"/>
              <a:t>IV. OCENA SBO 2022 PRZEZ CZŁONKÓW ZESPOŁÓW OPINIUJĄCYCH I ODWOŁAWCZYCH</a:t>
            </a:r>
          </a:p>
          <a:p>
            <a:pPr marL="0" indent="0">
              <a:buNone/>
            </a:pPr>
            <a:r>
              <a:rPr lang="en-GB" sz="2000" dirty="0"/>
              <a:t>» </a:t>
            </a:r>
            <a:r>
              <a:rPr lang="en-GB" sz="2000" dirty="0" err="1"/>
              <a:t>Zogniskowane</a:t>
            </a:r>
            <a:r>
              <a:rPr lang="en-GB" sz="2000" dirty="0"/>
              <a:t> </a:t>
            </a:r>
            <a:r>
              <a:rPr lang="en-GB" sz="2000" dirty="0" err="1"/>
              <a:t>wywiady</a:t>
            </a:r>
            <a:r>
              <a:rPr lang="en-GB" sz="2000" dirty="0"/>
              <a:t> </a:t>
            </a:r>
            <a:r>
              <a:rPr lang="en-GB" sz="2000" dirty="0" err="1"/>
              <a:t>grupowe</a:t>
            </a:r>
            <a:r>
              <a:rPr lang="en-GB" sz="2000" dirty="0"/>
              <a:t> (Focus Group Interviews),  z </a:t>
            </a:r>
            <a:r>
              <a:rPr lang="en-GB" sz="2000" dirty="0" err="1"/>
              <a:t>wykorzystaniem</a:t>
            </a:r>
            <a:r>
              <a:rPr lang="en-GB" sz="2000" dirty="0"/>
              <a:t> platformy ZOOM – z </a:t>
            </a:r>
            <a:r>
              <a:rPr lang="en-GB" sz="2000" dirty="0" err="1"/>
              <a:t>przedstawicielami</a:t>
            </a:r>
            <a:r>
              <a:rPr lang="en-GB" sz="2000" dirty="0"/>
              <a:t> </a:t>
            </a:r>
            <a:r>
              <a:rPr lang="en-GB" sz="2000" dirty="0" err="1"/>
              <a:t>zespołów</a:t>
            </a:r>
            <a:r>
              <a:rPr lang="en-GB" sz="2000" dirty="0"/>
              <a:t> </a:t>
            </a:r>
            <a:r>
              <a:rPr lang="en-GB" sz="2000" dirty="0" err="1"/>
              <a:t>opiniujących</a:t>
            </a:r>
            <a:r>
              <a:rPr lang="en-GB" sz="2000" dirty="0"/>
              <a:t> </a:t>
            </a:r>
            <a:r>
              <a:rPr lang="en-GB" sz="2000" dirty="0" err="1"/>
              <a:t>i</a:t>
            </a:r>
            <a:r>
              <a:rPr lang="en-GB" sz="2000" dirty="0"/>
              <a:t> </a:t>
            </a:r>
            <a:r>
              <a:rPr lang="en-GB" sz="2000" dirty="0" err="1"/>
              <a:t>odwoławczych</a:t>
            </a:r>
            <a:r>
              <a:rPr lang="en-GB" sz="2000" dirty="0"/>
              <a:t>. </a:t>
            </a:r>
          </a:p>
          <a:p>
            <a:pPr marL="0" indent="0">
              <a:buNone/>
            </a:pPr>
            <a:r>
              <a:rPr lang="en-GB" sz="2000" dirty="0"/>
              <a:t>» </a:t>
            </a:r>
            <a:r>
              <a:rPr lang="en-GB" sz="2000" dirty="0" err="1"/>
              <a:t>Wypowiedzi</a:t>
            </a:r>
            <a:r>
              <a:rPr lang="en-GB" sz="2000" dirty="0"/>
              <a:t> </a:t>
            </a:r>
            <a:r>
              <a:rPr lang="en-GB" sz="2000" dirty="0" err="1"/>
              <a:t>swobodne</a:t>
            </a:r>
            <a:r>
              <a:rPr lang="en-GB" sz="2000" dirty="0"/>
              <a:t>, </a:t>
            </a:r>
            <a:r>
              <a:rPr lang="en-GB" sz="2000" dirty="0" err="1"/>
              <a:t>uzyskane</a:t>
            </a:r>
            <a:r>
              <a:rPr lang="en-GB" sz="2000" dirty="0"/>
              <a:t> w </a:t>
            </a:r>
            <a:r>
              <a:rPr lang="en-GB" sz="2000" dirty="0" err="1"/>
              <a:t>ankiecie</a:t>
            </a:r>
            <a:r>
              <a:rPr lang="en-GB" sz="2000" dirty="0"/>
              <a:t> CAWI </a:t>
            </a:r>
            <a:r>
              <a:rPr lang="en-GB" sz="2000" dirty="0" err="1"/>
              <a:t>dla</a:t>
            </a:r>
            <a:r>
              <a:rPr lang="en-GB" sz="2000" dirty="0"/>
              <a:t> </a:t>
            </a:r>
            <a:r>
              <a:rPr lang="en-GB" sz="2000" dirty="0" err="1"/>
              <a:t>osób</a:t>
            </a:r>
            <a:r>
              <a:rPr lang="en-GB" sz="2000" dirty="0"/>
              <a:t> </a:t>
            </a:r>
            <a:r>
              <a:rPr lang="en-GB" sz="2000" dirty="0" err="1"/>
              <a:t>głosujących</a:t>
            </a:r>
            <a:r>
              <a:rPr lang="en-GB" sz="2000" dirty="0"/>
              <a:t> (</a:t>
            </a:r>
            <a:r>
              <a:rPr lang="en-GB" sz="2000" dirty="0" err="1"/>
              <a:t>dotyczy</a:t>
            </a:r>
            <a:r>
              <a:rPr lang="en-GB" sz="2000" dirty="0"/>
              <a:t> </a:t>
            </a:r>
            <a:r>
              <a:rPr lang="en-GB" sz="2000" dirty="0" err="1"/>
              <a:t>tylko</a:t>
            </a:r>
            <a:r>
              <a:rPr lang="en-GB" sz="2000" dirty="0"/>
              <a:t> </a:t>
            </a:r>
            <a:r>
              <a:rPr lang="en-GB" sz="2000" dirty="0" err="1"/>
              <a:t>tych</a:t>
            </a:r>
            <a:r>
              <a:rPr lang="en-GB" sz="2000" dirty="0"/>
              <a:t> </a:t>
            </a:r>
            <a:r>
              <a:rPr lang="en-GB" sz="2000" dirty="0" err="1"/>
              <a:t>głosów</a:t>
            </a:r>
            <a:r>
              <a:rPr lang="en-GB" sz="2000" dirty="0"/>
              <a:t>, w </a:t>
            </a:r>
            <a:r>
              <a:rPr lang="en-GB" sz="2000" dirty="0" err="1"/>
              <a:t>których</a:t>
            </a:r>
            <a:r>
              <a:rPr lang="en-GB" sz="2000" dirty="0"/>
              <a:t> </a:t>
            </a:r>
            <a:r>
              <a:rPr lang="en-GB" sz="2000" dirty="0" err="1"/>
              <a:t>jednoznacznie</a:t>
            </a:r>
            <a:r>
              <a:rPr lang="en-GB" sz="2000" dirty="0"/>
              <a:t> </a:t>
            </a:r>
            <a:r>
              <a:rPr lang="en-GB" sz="2000" dirty="0" err="1"/>
              <a:t>wskazano</a:t>
            </a:r>
            <a:r>
              <a:rPr lang="en-GB" sz="2000" dirty="0"/>
              <a:t> </a:t>
            </a:r>
            <a:r>
              <a:rPr lang="en-GB" sz="2000" dirty="0" err="1"/>
              <a:t>że</a:t>
            </a:r>
            <a:r>
              <a:rPr lang="en-GB" sz="2000" dirty="0"/>
              <a:t> ich </a:t>
            </a:r>
            <a:r>
              <a:rPr lang="en-GB" sz="2000" dirty="0" err="1"/>
              <a:t>autorka</a:t>
            </a:r>
            <a:r>
              <a:rPr lang="en-GB" sz="2000" dirty="0"/>
              <a:t>/</a:t>
            </a:r>
            <a:r>
              <a:rPr lang="en-GB" sz="2000" dirty="0" err="1"/>
              <a:t>autor</a:t>
            </a:r>
            <a:r>
              <a:rPr lang="en-GB" sz="2000" dirty="0"/>
              <a:t> jest </a:t>
            </a:r>
            <a:r>
              <a:rPr lang="en-GB" sz="2000" dirty="0" err="1"/>
              <a:t>członkiem</a:t>
            </a:r>
            <a:r>
              <a:rPr lang="en-GB" sz="2000" dirty="0"/>
              <a:t> </a:t>
            </a:r>
            <a:r>
              <a:rPr lang="en-GB" sz="2000" dirty="0" err="1"/>
              <a:t>jednego</a:t>
            </a:r>
            <a:r>
              <a:rPr lang="en-GB" sz="2000" dirty="0"/>
              <a:t> z </a:t>
            </a:r>
            <a:r>
              <a:rPr lang="en-GB" sz="2000" dirty="0" err="1"/>
              <a:t>dwóch</a:t>
            </a:r>
            <a:r>
              <a:rPr lang="en-GB" sz="2000" dirty="0"/>
              <a:t> </a:t>
            </a:r>
            <a:r>
              <a:rPr lang="en-GB" sz="2000" dirty="0" err="1"/>
              <a:t>zespołów</a:t>
            </a:r>
            <a:r>
              <a:rPr lang="en-GB" sz="2000" dirty="0"/>
              <a:t>)</a:t>
            </a:r>
          </a:p>
          <a:p>
            <a:pPr marL="0" indent="0">
              <a:buNone/>
            </a:pPr>
            <a:endParaRPr lang="en-GB" dirty="0"/>
          </a:p>
          <a:p>
            <a:pPr marL="0" indent="0">
              <a:buNone/>
            </a:pPr>
            <a:endParaRPr lang="en-PL" dirty="0"/>
          </a:p>
        </p:txBody>
      </p:sp>
      <p:sp>
        <p:nvSpPr>
          <p:cNvPr id="4" name="Title 1">
            <a:extLst>
              <a:ext uri="{FF2B5EF4-FFF2-40B4-BE49-F238E27FC236}">
                <a16:creationId xmlns:a16="http://schemas.microsoft.com/office/drawing/2014/main" id="{6F5E5680-357B-074A-8B56-F76B647AED0A}"/>
              </a:ext>
            </a:extLst>
          </p:cNvPr>
          <p:cNvSpPr>
            <a:spLocks noGrp="1"/>
          </p:cNvSpPr>
          <p:nvPr>
            <p:ph type="title"/>
          </p:nvPr>
        </p:nvSpPr>
        <p:spPr>
          <a:xfrm>
            <a:off x="236034" y="157548"/>
            <a:ext cx="11138210" cy="1325563"/>
          </a:xfrm>
        </p:spPr>
        <p:txBody>
          <a:bodyPr>
            <a:normAutofit/>
          </a:bodyPr>
          <a:lstStyle/>
          <a:p>
            <a:r>
              <a:rPr lang="en-PL" sz="2800" b="1" dirty="0"/>
              <a:t>Metodologia badania – obszary tematyczne </a:t>
            </a:r>
            <a:r>
              <a:rPr lang="en-GB" sz="2800" b="1" dirty="0" err="1"/>
              <a:t>i</a:t>
            </a:r>
            <a:r>
              <a:rPr lang="en-GB" sz="2800" b="1" dirty="0"/>
              <a:t> </a:t>
            </a:r>
            <a:r>
              <a:rPr lang="en-GB" sz="2800" b="1" dirty="0" err="1"/>
              <a:t>techniki</a:t>
            </a:r>
            <a:r>
              <a:rPr lang="en-GB" sz="2800" b="1" dirty="0"/>
              <a:t> </a:t>
            </a:r>
            <a:r>
              <a:rPr lang="en-GB" sz="2800" b="1" dirty="0" err="1"/>
              <a:t>zbierania</a:t>
            </a:r>
            <a:r>
              <a:rPr lang="en-GB" sz="2800" b="1" dirty="0"/>
              <a:t> </a:t>
            </a:r>
            <a:r>
              <a:rPr lang="en-GB" sz="2800" b="1" dirty="0" err="1"/>
              <a:t>danych</a:t>
            </a:r>
            <a:endParaRPr lang="en-PL" sz="2800" b="1" dirty="0"/>
          </a:p>
        </p:txBody>
      </p:sp>
    </p:spTree>
    <p:extLst>
      <p:ext uri="{BB962C8B-B14F-4D97-AF65-F5344CB8AC3E}">
        <p14:creationId xmlns:p14="http://schemas.microsoft.com/office/powerpoint/2010/main" val="303790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973A-2785-CF4C-8FD3-09A866D60D43}"/>
              </a:ext>
            </a:extLst>
          </p:cNvPr>
          <p:cNvSpPr>
            <a:spLocks noGrp="1"/>
          </p:cNvSpPr>
          <p:nvPr>
            <p:ph type="title"/>
          </p:nvPr>
        </p:nvSpPr>
        <p:spPr/>
        <p:txBody>
          <a:bodyPr/>
          <a:lstStyle/>
          <a:p>
            <a:r>
              <a:rPr lang="en-PL" dirty="0"/>
              <a:t>Badanie CAWI – ankieta dla głosujących</a:t>
            </a:r>
          </a:p>
        </p:txBody>
      </p:sp>
      <p:pic>
        <p:nvPicPr>
          <p:cNvPr id="5" name="Graphic 4" descr="Customer review outline">
            <a:extLst>
              <a:ext uri="{FF2B5EF4-FFF2-40B4-BE49-F238E27FC236}">
                <a16:creationId xmlns:a16="http://schemas.microsoft.com/office/drawing/2014/main" id="{0317B0CF-E004-A048-8E58-6E659F38CF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6813" y="4386262"/>
            <a:ext cx="914400" cy="914400"/>
          </a:xfrm>
          <a:prstGeom prst="rect">
            <a:avLst/>
          </a:prstGeom>
        </p:spPr>
      </p:pic>
      <p:sp>
        <p:nvSpPr>
          <p:cNvPr id="6" name="TextBox 5">
            <a:extLst>
              <a:ext uri="{FF2B5EF4-FFF2-40B4-BE49-F238E27FC236}">
                <a16:creationId xmlns:a16="http://schemas.microsoft.com/office/drawing/2014/main" id="{6C4CA3E4-E1AA-9C49-B358-DA255DC7CB4A}"/>
              </a:ext>
            </a:extLst>
          </p:cNvPr>
          <p:cNvSpPr txBox="1"/>
          <p:nvPr/>
        </p:nvSpPr>
        <p:spPr>
          <a:xfrm>
            <a:off x="2714626" y="4386262"/>
            <a:ext cx="7586662" cy="923330"/>
          </a:xfrm>
          <a:prstGeom prst="rect">
            <a:avLst/>
          </a:prstGeom>
          <a:noFill/>
        </p:spPr>
        <p:txBody>
          <a:bodyPr wrap="square" rtlCol="0">
            <a:spAutoFit/>
          </a:bodyPr>
          <a:lstStyle/>
          <a:p>
            <a:r>
              <a:rPr lang="en-PL" dirty="0"/>
              <a:t>Najwięcej odpowiedzi „swobodnych” (1219) respondenci udzielili na pytanie „Co, Pana/i zdaniem, należy uczynić, aby w głosowaniu SBO uczestniczyło jeszcze więcej mieszkańców?”. </a:t>
            </a:r>
          </a:p>
        </p:txBody>
      </p:sp>
      <p:pic>
        <p:nvPicPr>
          <p:cNvPr id="8" name="Graphic 7" descr="Document with solid fill">
            <a:extLst>
              <a:ext uri="{FF2B5EF4-FFF2-40B4-BE49-F238E27FC236}">
                <a16:creationId xmlns:a16="http://schemas.microsoft.com/office/drawing/2014/main" id="{832D4612-3CA9-AC4C-838A-DC19A57224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813" y="2457450"/>
            <a:ext cx="914400" cy="914400"/>
          </a:xfrm>
          <a:prstGeom prst="rect">
            <a:avLst/>
          </a:prstGeom>
        </p:spPr>
      </p:pic>
      <p:sp>
        <p:nvSpPr>
          <p:cNvPr id="9" name="TextBox 8">
            <a:extLst>
              <a:ext uri="{FF2B5EF4-FFF2-40B4-BE49-F238E27FC236}">
                <a16:creationId xmlns:a16="http://schemas.microsoft.com/office/drawing/2014/main" id="{74E3D71C-2830-FB45-9D2F-1B140CE4C387}"/>
              </a:ext>
            </a:extLst>
          </p:cNvPr>
          <p:cNvSpPr txBox="1"/>
          <p:nvPr/>
        </p:nvSpPr>
        <p:spPr>
          <a:xfrm>
            <a:off x="2714626" y="2715309"/>
            <a:ext cx="8310561" cy="369332"/>
          </a:xfrm>
          <a:prstGeom prst="rect">
            <a:avLst/>
          </a:prstGeom>
          <a:noFill/>
        </p:spPr>
        <p:txBody>
          <a:bodyPr wrap="square" rtlCol="0">
            <a:spAutoFit/>
          </a:bodyPr>
          <a:lstStyle/>
          <a:p>
            <a:r>
              <a:rPr lang="en-PL" dirty="0"/>
              <a:t>Spośród 23 309 głosujących przez Internet aż </a:t>
            </a:r>
            <a:r>
              <a:rPr lang="en-PL" b="1" dirty="0"/>
              <a:t>3 553 </a:t>
            </a:r>
            <a:r>
              <a:rPr lang="en-PL" dirty="0"/>
              <a:t>osób kompletnie wypełniło ankietę </a:t>
            </a:r>
          </a:p>
        </p:txBody>
      </p:sp>
    </p:spTree>
    <p:extLst>
      <p:ext uri="{BB962C8B-B14F-4D97-AF65-F5344CB8AC3E}">
        <p14:creationId xmlns:p14="http://schemas.microsoft.com/office/powerpoint/2010/main" val="85766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F69BA09B-71F4-4160-A1B0-45FB72B923C5}"/>
              </a:ext>
            </a:extLst>
          </p:cNvPr>
          <p:cNvSpPr>
            <a:spLocks noGrp="1"/>
          </p:cNvSpPr>
          <p:nvPr>
            <p:ph type="title"/>
          </p:nvPr>
        </p:nvSpPr>
        <p:spPr/>
        <p:txBody>
          <a:bodyPr>
            <a:normAutofit/>
          </a:bodyPr>
          <a:lstStyle/>
          <a:p>
            <a:r>
              <a:rPr lang="pl-PL" sz="2000" dirty="0">
                <a:effectLst/>
                <a:latin typeface="Arial" panose="020B0604020202020204" pitchFamily="34" charset="0"/>
                <a:ea typeface="Times New Roman" panose="02020603050405020304" pitchFamily="18" charset="0"/>
              </a:rPr>
              <a:t>Miejsce zamieszkania respondentów</a:t>
            </a:r>
            <a:endParaRPr lang="pl-PL" sz="4800" dirty="0"/>
          </a:p>
        </p:txBody>
      </p:sp>
      <p:graphicFrame>
        <p:nvGraphicFramePr>
          <p:cNvPr id="12" name="Symbol zastępczy zawartości 11">
            <a:extLst>
              <a:ext uri="{FF2B5EF4-FFF2-40B4-BE49-F238E27FC236}">
                <a16:creationId xmlns:a16="http://schemas.microsoft.com/office/drawing/2014/main" id="{1D6241C6-E31F-4637-A92A-C48B41C35C9C}"/>
              </a:ext>
            </a:extLst>
          </p:cNvPr>
          <p:cNvGraphicFramePr>
            <a:graphicFrameLocks noGrp="1"/>
          </p:cNvGraphicFramePr>
          <p:nvPr>
            <p:ph idx="1"/>
            <p:extLst>
              <p:ext uri="{D42A27DB-BD31-4B8C-83A1-F6EECF244321}">
                <p14:modId xmlns:p14="http://schemas.microsoft.com/office/powerpoint/2010/main" val="2117160842"/>
              </p:ext>
            </p:extLst>
          </p:nvPr>
        </p:nvGraphicFramePr>
        <p:xfrm>
          <a:off x="838200" y="1825625"/>
          <a:ext cx="10515600" cy="4667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8489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8EE3C5-6BC0-47F1-9E11-92C0E652B64E}"/>
              </a:ext>
            </a:extLst>
          </p:cNvPr>
          <p:cNvSpPr>
            <a:spLocks noGrp="1"/>
          </p:cNvSpPr>
          <p:nvPr>
            <p:ph type="title"/>
          </p:nvPr>
        </p:nvSpPr>
        <p:spPr/>
        <p:txBody>
          <a:bodyPr>
            <a:normAutofit/>
          </a:bodyPr>
          <a:lstStyle/>
          <a:p>
            <a:r>
              <a:rPr lang="pl-PL" sz="2400" dirty="0">
                <a:effectLst/>
                <a:latin typeface="Arial" panose="020B0604020202020204" pitchFamily="34" charset="0"/>
                <a:ea typeface="Times New Roman" panose="02020603050405020304" pitchFamily="18" charset="0"/>
              </a:rPr>
              <a:t>Wiek respondentów</a:t>
            </a:r>
            <a:endParaRPr lang="pl-PL" sz="5400" dirty="0"/>
          </a:p>
        </p:txBody>
      </p:sp>
      <p:graphicFrame>
        <p:nvGraphicFramePr>
          <p:cNvPr id="4" name="Symbol zastępczy zawartości 3">
            <a:extLst>
              <a:ext uri="{FF2B5EF4-FFF2-40B4-BE49-F238E27FC236}">
                <a16:creationId xmlns:a16="http://schemas.microsoft.com/office/drawing/2014/main" id="{A33DC136-379A-4610-B975-9E5489815F1F}"/>
              </a:ext>
            </a:extLst>
          </p:cNvPr>
          <p:cNvGraphicFramePr>
            <a:graphicFrameLocks noGrp="1"/>
          </p:cNvGraphicFramePr>
          <p:nvPr>
            <p:ph idx="1"/>
            <p:extLst>
              <p:ext uri="{D42A27DB-BD31-4B8C-83A1-F6EECF244321}">
                <p14:modId xmlns:p14="http://schemas.microsoft.com/office/powerpoint/2010/main" val="105845715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1021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A59F92-4EFE-4CBA-B87F-4706AD2917A7}"/>
              </a:ext>
            </a:extLst>
          </p:cNvPr>
          <p:cNvSpPr>
            <a:spLocks noGrp="1"/>
          </p:cNvSpPr>
          <p:nvPr>
            <p:ph type="title"/>
          </p:nvPr>
        </p:nvSpPr>
        <p:spPr/>
        <p:txBody>
          <a:bodyPr>
            <a:normAutofit/>
          </a:bodyPr>
          <a:lstStyle/>
          <a:p>
            <a:r>
              <a:rPr lang="pl-PL" sz="2400" dirty="0">
                <a:effectLst/>
                <a:latin typeface="Arial" panose="020B0604020202020204" pitchFamily="34" charset="0"/>
                <a:ea typeface="Times New Roman" panose="02020603050405020304" pitchFamily="18" charset="0"/>
              </a:rPr>
              <a:t>Respondenci badania ewaluacyjnego według wykształcenia</a:t>
            </a:r>
            <a:endParaRPr lang="pl-PL" sz="5400" dirty="0"/>
          </a:p>
        </p:txBody>
      </p:sp>
      <p:graphicFrame>
        <p:nvGraphicFramePr>
          <p:cNvPr id="4" name="Symbol zastępczy zawartości 3">
            <a:extLst>
              <a:ext uri="{FF2B5EF4-FFF2-40B4-BE49-F238E27FC236}">
                <a16:creationId xmlns:a16="http://schemas.microsoft.com/office/drawing/2014/main" id="{AE12BF9B-889B-47D9-9E4D-64FCBA336FDE}"/>
              </a:ext>
            </a:extLst>
          </p:cNvPr>
          <p:cNvGraphicFramePr>
            <a:graphicFrameLocks noGrp="1"/>
          </p:cNvGraphicFramePr>
          <p:nvPr>
            <p:ph idx="1"/>
            <p:extLst>
              <p:ext uri="{D42A27DB-BD31-4B8C-83A1-F6EECF244321}">
                <p14:modId xmlns:p14="http://schemas.microsoft.com/office/powerpoint/2010/main" val="244632934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8950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DD13CDB7-B191-4733-9D4F-6EDE00D88B9C}"/>
              </a:ext>
            </a:extLst>
          </p:cNvPr>
          <p:cNvGraphicFramePr>
            <a:graphicFrameLocks noGrp="1"/>
          </p:cNvGraphicFramePr>
          <p:nvPr>
            <p:ph idx="1"/>
            <p:extLst>
              <p:ext uri="{D42A27DB-BD31-4B8C-83A1-F6EECF244321}">
                <p14:modId xmlns:p14="http://schemas.microsoft.com/office/powerpoint/2010/main" val="3912534473"/>
              </p:ext>
            </p:extLst>
          </p:nvPr>
        </p:nvGraphicFramePr>
        <p:xfrm>
          <a:off x="0" y="157163"/>
          <a:ext cx="12087225" cy="6700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9293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81715C-9283-48EF-AC1A-F3A353726DC4}"/>
              </a:ext>
            </a:extLst>
          </p:cNvPr>
          <p:cNvSpPr>
            <a:spLocks noGrp="1"/>
          </p:cNvSpPr>
          <p:nvPr>
            <p:ph type="title"/>
          </p:nvPr>
        </p:nvSpPr>
        <p:spPr/>
        <p:txBody>
          <a:bodyPr>
            <a:normAutofit/>
          </a:bodyPr>
          <a:lstStyle/>
          <a:p>
            <a:r>
              <a:rPr lang="pl-PL" sz="2000" dirty="0">
                <a:effectLst/>
                <a:latin typeface="Arial" panose="020B0604020202020204" pitchFamily="34" charset="0"/>
                <a:ea typeface="Times New Roman" panose="02020603050405020304" pitchFamily="18" charset="0"/>
              </a:rPr>
              <a:t>Wiedza o liczbie zgłoszonych projektów przed przystąpieniem do głosowania</a:t>
            </a:r>
            <a:endParaRPr lang="pl-PL" sz="4800" dirty="0"/>
          </a:p>
        </p:txBody>
      </p:sp>
      <p:graphicFrame>
        <p:nvGraphicFramePr>
          <p:cNvPr id="4" name="Symbol zastępczy zawartości 3">
            <a:extLst>
              <a:ext uri="{FF2B5EF4-FFF2-40B4-BE49-F238E27FC236}">
                <a16:creationId xmlns:a16="http://schemas.microsoft.com/office/drawing/2014/main" id="{5BB42199-7BB3-4A4C-A543-2237AD613F58}"/>
              </a:ext>
            </a:extLst>
          </p:cNvPr>
          <p:cNvGraphicFramePr>
            <a:graphicFrameLocks noGrp="1"/>
          </p:cNvGraphicFramePr>
          <p:nvPr>
            <p:ph idx="1"/>
            <p:extLst>
              <p:ext uri="{D42A27DB-BD31-4B8C-83A1-F6EECF244321}">
                <p14:modId xmlns:p14="http://schemas.microsoft.com/office/powerpoint/2010/main" val="245537656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1555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EE3FF4-9671-418F-8571-365C4C1C96B8}"/>
              </a:ext>
            </a:extLst>
          </p:cNvPr>
          <p:cNvSpPr>
            <a:spLocks noGrp="1"/>
          </p:cNvSpPr>
          <p:nvPr>
            <p:ph type="title"/>
          </p:nvPr>
        </p:nvSpPr>
        <p:spPr>
          <a:xfrm>
            <a:off x="152400" y="0"/>
            <a:ext cx="10515600" cy="565900"/>
          </a:xfrm>
        </p:spPr>
        <p:txBody>
          <a:bodyPr>
            <a:normAutofit/>
          </a:bodyPr>
          <a:lstStyle/>
          <a:p>
            <a:r>
              <a:rPr lang="pl-PL" sz="1800" dirty="0">
                <a:effectLst/>
                <a:latin typeface="Arial" panose="020B0604020202020204" pitchFamily="34" charset="0"/>
                <a:ea typeface="Times New Roman" panose="02020603050405020304" pitchFamily="18" charset="0"/>
              </a:rPr>
              <a:t>Motywy uczestniczenia w głosowaniu</a:t>
            </a:r>
            <a:endParaRPr lang="pl-PL" dirty="0"/>
          </a:p>
        </p:txBody>
      </p:sp>
      <p:graphicFrame>
        <p:nvGraphicFramePr>
          <p:cNvPr id="4" name="Symbol zastępczy zawartości 3">
            <a:extLst>
              <a:ext uri="{FF2B5EF4-FFF2-40B4-BE49-F238E27FC236}">
                <a16:creationId xmlns:a16="http://schemas.microsoft.com/office/drawing/2014/main" id="{9AEC1491-BD67-4201-965E-D7F644537A08}"/>
              </a:ext>
            </a:extLst>
          </p:cNvPr>
          <p:cNvGraphicFramePr>
            <a:graphicFrameLocks noGrp="1"/>
          </p:cNvGraphicFramePr>
          <p:nvPr>
            <p:ph idx="1"/>
            <p:extLst>
              <p:ext uri="{D42A27DB-BD31-4B8C-83A1-F6EECF244321}">
                <p14:modId xmlns:p14="http://schemas.microsoft.com/office/powerpoint/2010/main" val="2407649916"/>
              </p:ext>
            </p:extLst>
          </p:nvPr>
        </p:nvGraphicFramePr>
        <p:xfrm>
          <a:off x="523875" y="542925"/>
          <a:ext cx="11144250" cy="6315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6133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BE0B3D-38B7-472B-BA7C-61DD5FF3DA6B}"/>
              </a:ext>
            </a:extLst>
          </p:cNvPr>
          <p:cNvSpPr>
            <a:spLocks noGrp="1"/>
          </p:cNvSpPr>
          <p:nvPr>
            <p:ph type="title"/>
          </p:nvPr>
        </p:nvSpPr>
        <p:spPr>
          <a:xfrm>
            <a:off x="838200" y="365126"/>
            <a:ext cx="10515600" cy="765406"/>
          </a:xfrm>
        </p:spPr>
        <p:txBody>
          <a:bodyPr/>
          <a:lstStyle/>
          <a:p>
            <a:r>
              <a:rPr lang="pl-PL" sz="1800" dirty="0">
                <a:effectLst/>
                <a:latin typeface="Arial" panose="020B0604020202020204" pitchFamily="34" charset="0"/>
                <a:ea typeface="Times New Roman" panose="02020603050405020304" pitchFamily="18" charset="0"/>
              </a:rPr>
              <a:t>Motywy uczestnictwa w głosowaniu w SBO 2021 i SBO 2022 (wartości średnie na skali 1-5)</a:t>
            </a:r>
            <a:endParaRPr lang="pl-PL" dirty="0"/>
          </a:p>
        </p:txBody>
      </p:sp>
      <p:graphicFrame>
        <p:nvGraphicFramePr>
          <p:cNvPr id="4" name="Symbol zastępczy zawartości 3">
            <a:extLst>
              <a:ext uri="{FF2B5EF4-FFF2-40B4-BE49-F238E27FC236}">
                <a16:creationId xmlns:a16="http://schemas.microsoft.com/office/drawing/2014/main" id="{6380C61D-639F-4EAA-A476-1448E5CB402E}"/>
              </a:ext>
            </a:extLst>
          </p:cNvPr>
          <p:cNvGraphicFramePr>
            <a:graphicFrameLocks noGrp="1"/>
          </p:cNvGraphicFramePr>
          <p:nvPr>
            <p:ph idx="1"/>
            <p:extLst>
              <p:ext uri="{D42A27DB-BD31-4B8C-83A1-F6EECF244321}">
                <p14:modId xmlns:p14="http://schemas.microsoft.com/office/powerpoint/2010/main" val="4175873678"/>
              </p:ext>
            </p:extLst>
          </p:nvPr>
        </p:nvGraphicFramePr>
        <p:xfrm>
          <a:off x="838200" y="1014413"/>
          <a:ext cx="10515600" cy="5162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2482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943F56-D869-42AF-B013-D5E34D095E74}"/>
              </a:ext>
            </a:extLst>
          </p:cNvPr>
          <p:cNvSpPr>
            <a:spLocks noGrp="1"/>
          </p:cNvSpPr>
          <p:nvPr>
            <p:ph type="title"/>
          </p:nvPr>
        </p:nvSpPr>
        <p:spPr>
          <a:xfrm>
            <a:off x="838200" y="365125"/>
            <a:ext cx="10982498" cy="615777"/>
          </a:xfrm>
        </p:spPr>
        <p:txBody>
          <a:bodyPr>
            <a:normAutofit/>
          </a:bodyPr>
          <a:lstStyle/>
          <a:p>
            <a:r>
              <a:rPr lang="pl-PL" sz="1800" dirty="0">
                <a:effectLst/>
                <a:latin typeface="Arial" panose="020B0604020202020204" pitchFamily="34" charset="0"/>
                <a:ea typeface="Times New Roman" panose="02020603050405020304" pitchFamily="18" charset="0"/>
              </a:rPr>
              <a:t>Deklaracje respondentów odnośnie zaangażowania w SBO 2022, SBO 2021 oraz SBO 2019</a:t>
            </a:r>
            <a:endParaRPr lang="pl-PL" dirty="0"/>
          </a:p>
        </p:txBody>
      </p:sp>
      <p:graphicFrame>
        <p:nvGraphicFramePr>
          <p:cNvPr id="4" name="Symbol zastępczy zawartości 3">
            <a:extLst>
              <a:ext uri="{FF2B5EF4-FFF2-40B4-BE49-F238E27FC236}">
                <a16:creationId xmlns:a16="http://schemas.microsoft.com/office/drawing/2014/main" id="{1D63581F-FBCA-4AE5-BD23-5C0EA44A159E}"/>
              </a:ext>
            </a:extLst>
          </p:cNvPr>
          <p:cNvGraphicFramePr>
            <a:graphicFrameLocks noGrp="1"/>
          </p:cNvGraphicFramePr>
          <p:nvPr>
            <p:ph idx="1"/>
            <p:extLst>
              <p:ext uri="{D42A27DB-BD31-4B8C-83A1-F6EECF244321}">
                <p14:modId xmlns:p14="http://schemas.microsoft.com/office/powerpoint/2010/main" val="3977878295"/>
              </p:ext>
            </p:extLst>
          </p:nvPr>
        </p:nvGraphicFramePr>
        <p:xfrm>
          <a:off x="838200" y="981075"/>
          <a:ext cx="10515600" cy="5195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3313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160918-A228-4DC8-BA01-DBDB085A703B}"/>
              </a:ext>
            </a:extLst>
          </p:cNvPr>
          <p:cNvSpPr>
            <a:spLocks noGrp="1"/>
          </p:cNvSpPr>
          <p:nvPr>
            <p:ph type="title"/>
          </p:nvPr>
        </p:nvSpPr>
        <p:spPr>
          <a:xfrm>
            <a:off x="838200" y="365126"/>
            <a:ext cx="10515600" cy="831908"/>
          </a:xfrm>
        </p:spPr>
        <p:txBody>
          <a:bodyPr/>
          <a:lstStyle/>
          <a:p>
            <a:r>
              <a:rPr lang="pl-PL" sz="1800" dirty="0">
                <a:solidFill>
                  <a:srgbClr val="44546A"/>
                </a:solidFill>
                <a:effectLst/>
                <a:latin typeface="Arial" panose="020B0604020202020204" pitchFamily="34" charset="0"/>
                <a:ea typeface="Times New Roman" panose="02020603050405020304" pitchFamily="18" charset="0"/>
              </a:rPr>
              <a:t>Przyczyny niepodejmowania działań projektowych związanych z SBO 2019-2022</a:t>
            </a:r>
            <a:endParaRPr lang="pl-PL" dirty="0"/>
          </a:p>
        </p:txBody>
      </p:sp>
      <p:graphicFrame>
        <p:nvGraphicFramePr>
          <p:cNvPr id="4" name="Symbol zastępczy zawartości 3">
            <a:extLst>
              <a:ext uri="{FF2B5EF4-FFF2-40B4-BE49-F238E27FC236}">
                <a16:creationId xmlns:a16="http://schemas.microsoft.com/office/drawing/2014/main" id="{9EEF1A39-5400-4044-ADD5-14FDD4553247}"/>
              </a:ext>
            </a:extLst>
          </p:cNvPr>
          <p:cNvGraphicFramePr>
            <a:graphicFrameLocks noGrp="1"/>
          </p:cNvGraphicFramePr>
          <p:nvPr>
            <p:ph idx="1"/>
            <p:extLst>
              <p:ext uri="{D42A27DB-BD31-4B8C-83A1-F6EECF244321}">
                <p14:modId xmlns:p14="http://schemas.microsoft.com/office/powerpoint/2010/main" val="1684728660"/>
              </p:ext>
            </p:extLst>
          </p:nvPr>
        </p:nvGraphicFramePr>
        <p:xfrm>
          <a:off x="838200" y="1196975"/>
          <a:ext cx="10515600" cy="4979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342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D327E-60E8-744B-B2F4-2F7E2FA2E063}"/>
              </a:ext>
            </a:extLst>
          </p:cNvPr>
          <p:cNvSpPr>
            <a:spLocks noGrp="1"/>
          </p:cNvSpPr>
          <p:nvPr>
            <p:ph idx="1"/>
          </p:nvPr>
        </p:nvSpPr>
        <p:spPr>
          <a:xfrm>
            <a:off x="726687" y="3007654"/>
            <a:ext cx="10515600" cy="4351338"/>
          </a:xfrm>
        </p:spPr>
        <p:txBody>
          <a:bodyPr/>
          <a:lstStyle/>
          <a:p>
            <a:pPr marL="0" indent="0" algn="ctr">
              <a:buNone/>
            </a:pPr>
            <a:r>
              <a:rPr lang="pl-PL" sz="4800" b="1" dirty="0"/>
              <a:t>Ocena SBO 2022 przez projektodawców </a:t>
            </a:r>
            <a:endParaRPr lang="en-PL" sz="4800" b="1" dirty="0"/>
          </a:p>
          <a:p>
            <a:endParaRPr lang="en-PL" dirty="0"/>
          </a:p>
        </p:txBody>
      </p:sp>
    </p:spTree>
    <p:extLst>
      <p:ext uri="{BB962C8B-B14F-4D97-AF65-F5344CB8AC3E}">
        <p14:creationId xmlns:p14="http://schemas.microsoft.com/office/powerpoint/2010/main" val="1893225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3D1084-6894-416C-B504-9EF090EB2844}"/>
              </a:ext>
            </a:extLst>
          </p:cNvPr>
          <p:cNvSpPr>
            <a:spLocks noGrp="1"/>
          </p:cNvSpPr>
          <p:nvPr>
            <p:ph type="title"/>
          </p:nvPr>
        </p:nvSpPr>
        <p:spPr>
          <a:xfrm>
            <a:off x="838200" y="365126"/>
            <a:ext cx="10515600" cy="765406"/>
          </a:xfrm>
        </p:spPr>
        <p:txBody>
          <a:bodyPr>
            <a:normAutofit/>
          </a:bodyPr>
          <a:lstStyle/>
          <a:p>
            <a:r>
              <a:rPr lang="pl-PL" sz="2000" dirty="0">
                <a:effectLst/>
                <a:latin typeface="Arial" panose="020B0604020202020204" pitchFamily="34" charset="0"/>
                <a:ea typeface="Times New Roman" panose="02020603050405020304" pitchFamily="18" charset="0"/>
              </a:rPr>
              <a:t>Ocena trudności w głosowaniu</a:t>
            </a:r>
            <a:endParaRPr lang="pl-PL" sz="4800" dirty="0"/>
          </a:p>
        </p:txBody>
      </p:sp>
      <p:graphicFrame>
        <p:nvGraphicFramePr>
          <p:cNvPr id="4" name="Symbol zastępczy zawartości 3">
            <a:extLst>
              <a:ext uri="{FF2B5EF4-FFF2-40B4-BE49-F238E27FC236}">
                <a16:creationId xmlns:a16="http://schemas.microsoft.com/office/drawing/2014/main" id="{CAED72D9-D5E2-4538-8FDD-B8508F583254}"/>
              </a:ext>
            </a:extLst>
          </p:cNvPr>
          <p:cNvGraphicFramePr>
            <a:graphicFrameLocks noGrp="1"/>
          </p:cNvGraphicFramePr>
          <p:nvPr>
            <p:ph idx="1"/>
            <p:extLst>
              <p:ext uri="{D42A27DB-BD31-4B8C-83A1-F6EECF244321}">
                <p14:modId xmlns:p14="http://schemas.microsoft.com/office/powerpoint/2010/main" val="486357389"/>
              </p:ext>
            </p:extLst>
          </p:nvPr>
        </p:nvGraphicFramePr>
        <p:xfrm>
          <a:off x="838200" y="1130300"/>
          <a:ext cx="10515600" cy="5046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3937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6DDE76-B360-4596-BA2A-19034824A043}"/>
              </a:ext>
            </a:extLst>
          </p:cNvPr>
          <p:cNvSpPr>
            <a:spLocks noGrp="1"/>
          </p:cNvSpPr>
          <p:nvPr>
            <p:ph type="title"/>
          </p:nvPr>
        </p:nvSpPr>
        <p:spPr>
          <a:xfrm>
            <a:off x="838200" y="365126"/>
            <a:ext cx="10515600" cy="698904"/>
          </a:xfrm>
        </p:spPr>
        <p:txBody>
          <a:bodyPr>
            <a:normAutofit/>
          </a:bodyPr>
          <a:lstStyle/>
          <a:p>
            <a:r>
              <a:rPr lang="pl-PL" sz="2000" dirty="0">
                <a:effectLst/>
                <a:latin typeface="Arial" panose="020B0604020202020204" pitchFamily="34" charset="0"/>
                <a:ea typeface="Times New Roman" panose="02020603050405020304" pitchFamily="18" charset="0"/>
              </a:rPr>
              <a:t>Udział w poprzednich edycjach głosowania na SBO</a:t>
            </a:r>
            <a:endParaRPr lang="pl-PL" sz="4800" dirty="0"/>
          </a:p>
        </p:txBody>
      </p:sp>
      <p:graphicFrame>
        <p:nvGraphicFramePr>
          <p:cNvPr id="4" name="Symbol zastępczy zawartości 3">
            <a:extLst>
              <a:ext uri="{FF2B5EF4-FFF2-40B4-BE49-F238E27FC236}">
                <a16:creationId xmlns:a16="http://schemas.microsoft.com/office/drawing/2014/main" id="{E80FD5E3-3D03-473A-A20E-C9D816264A2D}"/>
              </a:ext>
            </a:extLst>
          </p:cNvPr>
          <p:cNvGraphicFramePr>
            <a:graphicFrameLocks noGrp="1"/>
          </p:cNvGraphicFramePr>
          <p:nvPr>
            <p:ph idx="1"/>
            <p:extLst>
              <p:ext uri="{D42A27DB-BD31-4B8C-83A1-F6EECF244321}">
                <p14:modId xmlns:p14="http://schemas.microsoft.com/office/powerpoint/2010/main" val="226532759"/>
              </p:ext>
            </p:extLst>
          </p:nvPr>
        </p:nvGraphicFramePr>
        <p:xfrm>
          <a:off x="838200" y="1063625"/>
          <a:ext cx="10515600" cy="5113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6163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C9DA53-487C-4CEC-B636-0B2206B79F48}"/>
              </a:ext>
            </a:extLst>
          </p:cNvPr>
          <p:cNvSpPr>
            <a:spLocks noGrp="1"/>
          </p:cNvSpPr>
          <p:nvPr>
            <p:ph type="title"/>
          </p:nvPr>
        </p:nvSpPr>
        <p:spPr>
          <a:xfrm>
            <a:off x="838200" y="365126"/>
            <a:ext cx="10515600" cy="649028"/>
          </a:xfrm>
        </p:spPr>
        <p:txBody>
          <a:bodyPr>
            <a:normAutofit/>
          </a:bodyPr>
          <a:lstStyle/>
          <a:p>
            <a:r>
              <a:rPr lang="pl-PL" sz="2000" dirty="0">
                <a:effectLst/>
                <a:latin typeface="Arial" panose="020B0604020202020204" pitchFamily="34" charset="0"/>
                <a:ea typeface="Times New Roman" panose="02020603050405020304" pitchFamily="18" charset="0"/>
              </a:rPr>
              <a:t>Osobiste konsultacje nt. zgłoszonych projektów</a:t>
            </a:r>
            <a:endParaRPr lang="pl-PL" sz="4800" dirty="0"/>
          </a:p>
        </p:txBody>
      </p:sp>
      <p:graphicFrame>
        <p:nvGraphicFramePr>
          <p:cNvPr id="4" name="Symbol zastępczy zawartości 3">
            <a:extLst>
              <a:ext uri="{FF2B5EF4-FFF2-40B4-BE49-F238E27FC236}">
                <a16:creationId xmlns:a16="http://schemas.microsoft.com/office/drawing/2014/main" id="{CB4F43A2-404F-4A90-99C7-90596BF9454E}"/>
              </a:ext>
            </a:extLst>
          </p:cNvPr>
          <p:cNvGraphicFramePr>
            <a:graphicFrameLocks noGrp="1"/>
          </p:cNvGraphicFramePr>
          <p:nvPr>
            <p:ph idx="1"/>
            <p:extLst>
              <p:ext uri="{D42A27DB-BD31-4B8C-83A1-F6EECF244321}">
                <p14:modId xmlns:p14="http://schemas.microsoft.com/office/powerpoint/2010/main" val="3209634173"/>
              </p:ext>
            </p:extLst>
          </p:nvPr>
        </p:nvGraphicFramePr>
        <p:xfrm>
          <a:off x="838200" y="1014413"/>
          <a:ext cx="10515600" cy="5162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723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37F549-2C61-4B88-885A-7FC499229F30}"/>
              </a:ext>
            </a:extLst>
          </p:cNvPr>
          <p:cNvSpPr>
            <a:spLocks noGrp="1"/>
          </p:cNvSpPr>
          <p:nvPr>
            <p:ph type="title"/>
          </p:nvPr>
        </p:nvSpPr>
        <p:spPr>
          <a:xfrm>
            <a:off x="838200" y="365126"/>
            <a:ext cx="10515600" cy="765406"/>
          </a:xfrm>
        </p:spPr>
        <p:txBody>
          <a:bodyPr>
            <a:normAutofit/>
          </a:bodyPr>
          <a:lstStyle/>
          <a:p>
            <a:r>
              <a:rPr lang="pl-PL" sz="2000" dirty="0">
                <a:effectLst/>
                <a:latin typeface="Arial" panose="020B0604020202020204" pitchFamily="34" charset="0"/>
                <a:ea typeface="Times New Roman" panose="02020603050405020304" pitchFamily="18" charset="0"/>
              </a:rPr>
              <a:t>Czas poświęcony na zapoznanie się z projektami przed głosowaniem</a:t>
            </a:r>
            <a:endParaRPr lang="pl-PL" sz="4800" dirty="0"/>
          </a:p>
        </p:txBody>
      </p:sp>
      <p:graphicFrame>
        <p:nvGraphicFramePr>
          <p:cNvPr id="4" name="Symbol zastępczy zawartości 3">
            <a:extLst>
              <a:ext uri="{FF2B5EF4-FFF2-40B4-BE49-F238E27FC236}">
                <a16:creationId xmlns:a16="http://schemas.microsoft.com/office/drawing/2014/main" id="{23DC6DC0-81FD-478E-BB65-7943732EF8E0}"/>
              </a:ext>
            </a:extLst>
          </p:cNvPr>
          <p:cNvGraphicFramePr>
            <a:graphicFrameLocks noGrp="1"/>
          </p:cNvGraphicFramePr>
          <p:nvPr>
            <p:ph idx="1"/>
            <p:extLst>
              <p:ext uri="{D42A27DB-BD31-4B8C-83A1-F6EECF244321}">
                <p14:modId xmlns:p14="http://schemas.microsoft.com/office/powerpoint/2010/main" val="4078653163"/>
              </p:ext>
            </p:extLst>
          </p:nvPr>
        </p:nvGraphicFramePr>
        <p:xfrm>
          <a:off x="838200" y="1330324"/>
          <a:ext cx="10515600" cy="5162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7827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D08092-0182-4E72-8CC7-EA3D977ACB50}"/>
              </a:ext>
            </a:extLst>
          </p:cNvPr>
          <p:cNvSpPr>
            <a:spLocks noGrp="1"/>
          </p:cNvSpPr>
          <p:nvPr>
            <p:ph type="title"/>
          </p:nvPr>
        </p:nvSpPr>
        <p:spPr>
          <a:xfrm>
            <a:off x="838200" y="365125"/>
            <a:ext cx="10515600" cy="682279"/>
          </a:xfrm>
        </p:spPr>
        <p:txBody>
          <a:bodyPr>
            <a:normAutofit/>
          </a:bodyPr>
          <a:lstStyle/>
          <a:p>
            <a:r>
              <a:rPr lang="pl-PL" sz="2000" dirty="0">
                <a:effectLst/>
                <a:latin typeface="Arial" panose="020B0604020202020204" pitchFamily="34" charset="0"/>
                <a:ea typeface="Times New Roman" panose="02020603050405020304" pitchFamily="18" charset="0"/>
              </a:rPr>
              <a:t>Znaczenie głosowania dla mieszkańców miasta</a:t>
            </a:r>
            <a:endParaRPr lang="pl-PL" sz="4800" dirty="0"/>
          </a:p>
        </p:txBody>
      </p:sp>
      <p:graphicFrame>
        <p:nvGraphicFramePr>
          <p:cNvPr id="4" name="Symbol zastępczy zawartości 3">
            <a:extLst>
              <a:ext uri="{FF2B5EF4-FFF2-40B4-BE49-F238E27FC236}">
                <a16:creationId xmlns:a16="http://schemas.microsoft.com/office/drawing/2014/main" id="{422D76F1-301B-486E-BD7D-2C6E430604C8}"/>
              </a:ext>
            </a:extLst>
          </p:cNvPr>
          <p:cNvGraphicFramePr>
            <a:graphicFrameLocks noGrp="1"/>
          </p:cNvGraphicFramePr>
          <p:nvPr>
            <p:ph idx="1"/>
            <p:extLst>
              <p:ext uri="{D42A27DB-BD31-4B8C-83A1-F6EECF244321}">
                <p14:modId xmlns:p14="http://schemas.microsoft.com/office/powerpoint/2010/main" val="3058363304"/>
              </p:ext>
            </p:extLst>
          </p:nvPr>
        </p:nvGraphicFramePr>
        <p:xfrm>
          <a:off x="838200" y="1047750"/>
          <a:ext cx="10515600" cy="5129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2230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A71932-038B-447E-BE71-5FC919149AD7}"/>
              </a:ext>
            </a:extLst>
          </p:cNvPr>
          <p:cNvSpPr>
            <a:spLocks noGrp="1"/>
          </p:cNvSpPr>
          <p:nvPr>
            <p:ph type="title"/>
          </p:nvPr>
        </p:nvSpPr>
        <p:spPr>
          <a:xfrm>
            <a:off x="838200" y="365125"/>
            <a:ext cx="10515600" cy="682279"/>
          </a:xfrm>
        </p:spPr>
        <p:txBody>
          <a:bodyPr/>
          <a:lstStyle/>
          <a:p>
            <a:r>
              <a:rPr lang="pl-PL" sz="1800" dirty="0">
                <a:effectLst/>
                <a:latin typeface="Arial" panose="020B0604020202020204" pitchFamily="34" charset="0"/>
                <a:ea typeface="Times New Roman" panose="02020603050405020304" pitchFamily="18" charset="0"/>
              </a:rPr>
              <a:t>Gotowość do udziału w kolejnych edycjach SBO</a:t>
            </a:r>
            <a:endParaRPr lang="pl-PL" dirty="0"/>
          </a:p>
        </p:txBody>
      </p:sp>
      <p:graphicFrame>
        <p:nvGraphicFramePr>
          <p:cNvPr id="4" name="Symbol zastępczy zawartości 3">
            <a:extLst>
              <a:ext uri="{FF2B5EF4-FFF2-40B4-BE49-F238E27FC236}">
                <a16:creationId xmlns:a16="http://schemas.microsoft.com/office/drawing/2014/main" id="{76C4C39D-668E-4768-84A2-D93875DCC431}"/>
              </a:ext>
            </a:extLst>
          </p:cNvPr>
          <p:cNvGraphicFramePr>
            <a:graphicFrameLocks noGrp="1"/>
          </p:cNvGraphicFramePr>
          <p:nvPr>
            <p:ph idx="1"/>
            <p:extLst>
              <p:ext uri="{D42A27DB-BD31-4B8C-83A1-F6EECF244321}">
                <p14:modId xmlns:p14="http://schemas.microsoft.com/office/powerpoint/2010/main" val="1147151012"/>
              </p:ext>
            </p:extLst>
          </p:nvPr>
        </p:nvGraphicFramePr>
        <p:xfrm>
          <a:off x="414339" y="1047750"/>
          <a:ext cx="11515724" cy="5129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9397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6B8200-5B26-44F9-ABD6-301CD1E0BDF7}"/>
              </a:ext>
            </a:extLst>
          </p:cNvPr>
          <p:cNvSpPr>
            <a:spLocks noGrp="1"/>
          </p:cNvSpPr>
          <p:nvPr>
            <p:ph type="title"/>
          </p:nvPr>
        </p:nvSpPr>
        <p:spPr>
          <a:xfrm>
            <a:off x="838200" y="365126"/>
            <a:ext cx="10515600" cy="532650"/>
          </a:xfrm>
        </p:spPr>
        <p:txBody>
          <a:bodyPr>
            <a:normAutofit/>
          </a:bodyPr>
          <a:lstStyle/>
          <a:p>
            <a:r>
              <a:rPr lang="pl-PL" sz="2000" dirty="0">
                <a:effectLst/>
                <a:latin typeface="Arial" panose="020B0604020202020204" pitchFamily="34" charset="0"/>
                <a:ea typeface="Times New Roman" panose="02020603050405020304" pitchFamily="18" charset="0"/>
              </a:rPr>
              <a:t>Oczekiwania wobec projektów</a:t>
            </a:r>
            <a:endParaRPr lang="pl-PL" sz="4800" dirty="0"/>
          </a:p>
        </p:txBody>
      </p:sp>
      <p:graphicFrame>
        <p:nvGraphicFramePr>
          <p:cNvPr id="4" name="Symbol zastępczy zawartości 3">
            <a:extLst>
              <a:ext uri="{FF2B5EF4-FFF2-40B4-BE49-F238E27FC236}">
                <a16:creationId xmlns:a16="http://schemas.microsoft.com/office/drawing/2014/main" id="{CD72462F-5CDD-4A50-B62F-4C0D3865C2E1}"/>
              </a:ext>
            </a:extLst>
          </p:cNvPr>
          <p:cNvGraphicFramePr>
            <a:graphicFrameLocks noGrp="1"/>
          </p:cNvGraphicFramePr>
          <p:nvPr>
            <p:ph idx="1"/>
            <p:extLst>
              <p:ext uri="{D42A27DB-BD31-4B8C-83A1-F6EECF244321}">
                <p14:modId xmlns:p14="http://schemas.microsoft.com/office/powerpoint/2010/main" val="1913932213"/>
              </p:ext>
            </p:extLst>
          </p:nvPr>
        </p:nvGraphicFramePr>
        <p:xfrm>
          <a:off x="838200" y="898525"/>
          <a:ext cx="10515600" cy="5278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3785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D26668-F30F-4C95-BA27-CCED6C9F4330}"/>
              </a:ext>
            </a:extLst>
          </p:cNvPr>
          <p:cNvSpPr>
            <a:spLocks noGrp="1"/>
          </p:cNvSpPr>
          <p:nvPr>
            <p:ph type="title"/>
          </p:nvPr>
        </p:nvSpPr>
        <p:spPr/>
        <p:txBody>
          <a:bodyPr>
            <a:normAutofit/>
          </a:bodyPr>
          <a:lstStyle/>
          <a:p>
            <a:r>
              <a:rPr lang="pl-PL" sz="2400" dirty="0">
                <a:effectLst/>
                <a:latin typeface="Arial" panose="020B0604020202020204" pitchFamily="34" charset="0"/>
                <a:ea typeface="Times New Roman" panose="02020603050405020304" pitchFamily="18" charset="0"/>
              </a:rPr>
              <a:t>Ocena konieczności przeprowadzenia zmian w sposobie głosowania</a:t>
            </a:r>
            <a:endParaRPr lang="pl-PL" sz="5400" dirty="0"/>
          </a:p>
        </p:txBody>
      </p:sp>
      <p:graphicFrame>
        <p:nvGraphicFramePr>
          <p:cNvPr id="4" name="Symbol zastępczy zawartości 3">
            <a:extLst>
              <a:ext uri="{FF2B5EF4-FFF2-40B4-BE49-F238E27FC236}">
                <a16:creationId xmlns:a16="http://schemas.microsoft.com/office/drawing/2014/main" id="{3E3DD1A7-5DD6-4DA7-AF2D-A615237D51C5}"/>
              </a:ext>
            </a:extLst>
          </p:cNvPr>
          <p:cNvGraphicFramePr>
            <a:graphicFrameLocks noGrp="1"/>
          </p:cNvGraphicFramePr>
          <p:nvPr>
            <p:ph idx="1"/>
            <p:extLst>
              <p:ext uri="{D42A27DB-BD31-4B8C-83A1-F6EECF244321}">
                <p14:modId xmlns:p14="http://schemas.microsoft.com/office/powerpoint/2010/main" val="144850084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6288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708C-072C-D64F-9424-7E19F4824330}"/>
              </a:ext>
            </a:extLst>
          </p:cNvPr>
          <p:cNvSpPr>
            <a:spLocks noGrp="1"/>
          </p:cNvSpPr>
          <p:nvPr>
            <p:ph type="ctrTitle"/>
          </p:nvPr>
        </p:nvSpPr>
        <p:spPr/>
        <p:txBody>
          <a:bodyPr/>
          <a:lstStyle/>
          <a:p>
            <a:r>
              <a:rPr lang="pl-PL" dirty="0"/>
              <a:t>WYNIKI GŁOSOWANIA</a:t>
            </a:r>
            <a:endParaRPr lang="en-PL" dirty="0"/>
          </a:p>
        </p:txBody>
      </p:sp>
    </p:spTree>
    <p:extLst>
      <p:ext uri="{BB962C8B-B14F-4D97-AF65-F5344CB8AC3E}">
        <p14:creationId xmlns:p14="http://schemas.microsoft.com/office/powerpoint/2010/main" val="261775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360947" y="91016"/>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Statystyki ogólne głosowania w edycji SBO 2022</a:t>
            </a: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r>
              <a:rPr lang="pl-PL" sz="1800" dirty="0">
                <a:effectLst/>
                <a:latin typeface="Gill Sans MT" panose="020B0502020104020203" pitchFamily="34" charset="-18"/>
                <a:ea typeface="Times New Roman" panose="02020603050405020304" pitchFamily="18" charset="0"/>
                <a:cs typeface="Arial" panose="020B0604020202020204" pitchFamily="34" charset="0"/>
              </a:rPr>
              <a:t>W edycji SBO 2022 w głosowaniu uczestniczyło </a:t>
            </a:r>
            <a:br>
              <a:rPr lang="pl-PL" sz="1800" dirty="0">
                <a:effectLst/>
                <a:latin typeface="Gill Sans MT" panose="020B0502020104020203" pitchFamily="34" charset="-18"/>
                <a:ea typeface="Times New Roman" panose="02020603050405020304" pitchFamily="18" charset="0"/>
                <a:cs typeface="Arial" panose="020B0604020202020204" pitchFamily="34" charset="0"/>
              </a:rPr>
            </a:br>
            <a:r>
              <a:rPr lang="pl-PL" sz="1800" dirty="0">
                <a:effectLst/>
                <a:latin typeface="Gill Sans MT" panose="020B0502020104020203" pitchFamily="34" charset="-18"/>
                <a:ea typeface="Times New Roman" panose="02020603050405020304" pitchFamily="18" charset="0"/>
                <a:cs typeface="Arial" panose="020B0604020202020204" pitchFamily="34" charset="0"/>
              </a:rPr>
              <a:t>26 107 osób</a:t>
            </a:r>
            <a:r>
              <a:rPr lang="pl-PL" dirty="0">
                <a:latin typeface="Gill Sans MT" panose="020B0502020104020203" pitchFamily="34" charset="-18"/>
                <a:ea typeface="Times New Roman" panose="02020603050405020304" pitchFamily="18" charset="0"/>
                <a:cs typeface="Arial" panose="020B0604020202020204" pitchFamily="34" charset="0"/>
              </a:rPr>
              <a:t>, które oddały łączne 122 181 głosów.</a:t>
            </a:r>
            <a:r>
              <a:rPr lang="pl-PL" sz="1800" dirty="0">
                <a:effectLst/>
                <a:latin typeface="Gill Sans MT" panose="020B0502020104020203" pitchFamily="34" charset="-18"/>
                <a:ea typeface="Times New Roman" panose="02020603050405020304" pitchFamily="18" charset="0"/>
                <a:cs typeface="Arial" panose="020B0604020202020204" pitchFamily="34" charset="0"/>
              </a:rPr>
              <a:t> </a:t>
            </a:r>
            <a:br>
              <a:rPr lang="pl-PL" sz="1800" dirty="0">
                <a:effectLst/>
                <a:latin typeface="Gill Sans MT" panose="020B0502020104020203" pitchFamily="34" charset="-18"/>
                <a:ea typeface="Times New Roman" panose="02020603050405020304" pitchFamily="18" charset="0"/>
                <a:cs typeface="Arial" panose="020B0604020202020204" pitchFamily="34" charset="0"/>
              </a:rPr>
            </a:br>
            <a:br>
              <a:rPr lang="pl-PL" sz="1800" dirty="0">
                <a:effectLst/>
                <a:latin typeface="Gill Sans MT" panose="020B0502020104020203" pitchFamily="34" charset="-18"/>
                <a:ea typeface="Times New Roman" panose="02020603050405020304" pitchFamily="18" charset="0"/>
                <a:cs typeface="Arial" panose="020B0604020202020204" pitchFamily="34" charset="0"/>
              </a:rPr>
            </a:br>
            <a:r>
              <a:rPr lang="pl-PL" sz="1800" dirty="0">
                <a:effectLst/>
                <a:latin typeface="Gill Sans MT" panose="020B0502020104020203" pitchFamily="34" charset="-18"/>
                <a:ea typeface="Times New Roman" panose="02020603050405020304" pitchFamily="18" charset="0"/>
                <a:cs typeface="Arial" panose="020B0604020202020204" pitchFamily="34" charset="0"/>
              </a:rPr>
              <a:t>Z tej liczby głosy ważne oddało 25199 osób, zaś 908 osób oddało głosy nieważne. </a:t>
            </a:r>
            <a:br>
              <a:rPr lang="pl-PL" sz="1800" dirty="0">
                <a:effectLst/>
                <a:latin typeface="Gill Sans MT" panose="020B0502020104020203" pitchFamily="34" charset="-18"/>
                <a:ea typeface="Times New Roman" panose="02020603050405020304" pitchFamily="18" charset="0"/>
                <a:cs typeface="Arial" panose="020B0604020202020204" pitchFamily="34" charset="0"/>
              </a:rPr>
            </a:br>
            <a:br>
              <a:rPr lang="pl-PL" sz="1800" dirty="0">
                <a:effectLst/>
                <a:latin typeface="Gill Sans MT" panose="020B0502020104020203" pitchFamily="34" charset="-18"/>
                <a:ea typeface="Times New Roman" panose="02020603050405020304" pitchFamily="18" charset="0"/>
                <a:cs typeface="Arial" panose="020B0604020202020204" pitchFamily="34" charset="0"/>
              </a:rPr>
            </a:br>
            <a:r>
              <a:rPr lang="pl-PL" sz="1800" dirty="0">
                <a:effectLst/>
                <a:latin typeface="Gill Sans MT" panose="020B0502020104020203" pitchFamily="34" charset="-18"/>
                <a:ea typeface="Times New Roman" panose="02020603050405020304" pitchFamily="18" charset="0"/>
                <a:cs typeface="Arial" panose="020B0604020202020204" pitchFamily="34" charset="0"/>
              </a:rPr>
              <a:t>Elektronicznie oddało swoje głosy 23300 osób, a na formularzach papierowych 2807 osób. </a:t>
            </a:r>
          </a:p>
          <a:p>
            <a:pPr algn="ctr"/>
            <a:endParaRPr lang="pl-PL" dirty="0">
              <a:latin typeface="Gill Sans MT" panose="020B0502020104020203" pitchFamily="34" charset="-18"/>
              <a:ea typeface="Times New Roman" panose="02020603050405020304" pitchFamily="18" charset="0"/>
              <a:cs typeface="Arial" panose="020B0604020202020204" pitchFamily="34" charset="0"/>
            </a:endParaRPr>
          </a:p>
          <a:p>
            <a:pPr algn="ctr"/>
            <a:r>
              <a:rPr lang="pl-PL" sz="1800" dirty="0">
                <a:effectLst/>
                <a:latin typeface="Gill Sans MT" panose="020B0502020104020203" pitchFamily="34" charset="-18"/>
                <a:ea typeface="Times New Roman" panose="02020603050405020304" pitchFamily="18" charset="0"/>
                <a:cs typeface="Arial" panose="020B0604020202020204" pitchFamily="34" charset="0"/>
              </a:rPr>
              <a:t>Głosy nieważne oddało łącznie 908 osób, z czego 782 osoby zagłosowało na kartach papierowych, a 126 osób zagłosowało elektronicznie.</a:t>
            </a:r>
          </a:p>
        </p:txBody>
      </p:sp>
      <p:graphicFrame>
        <p:nvGraphicFramePr>
          <p:cNvPr id="5" name="Tabela 4">
            <a:extLst>
              <a:ext uri="{FF2B5EF4-FFF2-40B4-BE49-F238E27FC236}">
                <a16:creationId xmlns:a16="http://schemas.microsoft.com/office/drawing/2014/main" id="{87865C3E-BA04-4EF2-AB44-6E936547F7C8}"/>
              </a:ext>
            </a:extLst>
          </p:cNvPr>
          <p:cNvGraphicFramePr>
            <a:graphicFrameLocks noGrp="1"/>
          </p:cNvGraphicFramePr>
          <p:nvPr>
            <p:extLst>
              <p:ext uri="{D42A27DB-BD31-4B8C-83A1-F6EECF244321}">
                <p14:modId xmlns:p14="http://schemas.microsoft.com/office/powerpoint/2010/main" val="333429473"/>
              </p:ext>
            </p:extLst>
          </p:nvPr>
        </p:nvGraphicFramePr>
        <p:xfrm>
          <a:off x="360947" y="1283122"/>
          <a:ext cx="8280167" cy="3398605"/>
        </p:xfrm>
        <a:graphic>
          <a:graphicData uri="http://schemas.openxmlformats.org/drawingml/2006/table">
            <a:tbl>
              <a:tblPr/>
              <a:tblGrid>
                <a:gridCol w="5099050">
                  <a:extLst>
                    <a:ext uri="{9D8B030D-6E8A-4147-A177-3AD203B41FA5}">
                      <a16:colId xmlns:a16="http://schemas.microsoft.com/office/drawing/2014/main" val="3253100183"/>
                    </a:ext>
                  </a:extLst>
                </a:gridCol>
                <a:gridCol w="958764">
                  <a:extLst>
                    <a:ext uri="{9D8B030D-6E8A-4147-A177-3AD203B41FA5}">
                      <a16:colId xmlns:a16="http://schemas.microsoft.com/office/drawing/2014/main" val="3388668562"/>
                    </a:ext>
                  </a:extLst>
                </a:gridCol>
                <a:gridCol w="773785">
                  <a:extLst>
                    <a:ext uri="{9D8B030D-6E8A-4147-A177-3AD203B41FA5}">
                      <a16:colId xmlns:a16="http://schemas.microsoft.com/office/drawing/2014/main" val="3971987567"/>
                    </a:ext>
                  </a:extLst>
                </a:gridCol>
                <a:gridCol w="1448568">
                  <a:extLst>
                    <a:ext uri="{9D8B030D-6E8A-4147-A177-3AD203B41FA5}">
                      <a16:colId xmlns:a16="http://schemas.microsoft.com/office/drawing/2014/main" val="3711899965"/>
                    </a:ext>
                  </a:extLst>
                </a:gridCol>
              </a:tblGrid>
              <a:tr h="784295">
                <a:tc>
                  <a:txBody>
                    <a:bodyPr/>
                    <a:lstStyle/>
                    <a:p>
                      <a:pPr algn="l" fontAlgn="b"/>
                      <a:r>
                        <a:rPr lang="pl-PL" sz="1600" b="1" i="0" u="none" strike="noStrike" baseline="0" dirty="0">
                          <a:solidFill>
                            <a:srgbClr val="000000"/>
                          </a:solidFill>
                          <a:effectLst/>
                          <a:latin typeface="Calibri" panose="020F0502020204030204" pitchFamily="34" charset="0"/>
                        </a:rPr>
                        <a:t>SBO 2022 </a:t>
                      </a:r>
                      <a:r>
                        <a:rPr lang="pl-PL" sz="1600" b="1" i="0" u="none" strike="noStrike" baseline="0" dirty="0" err="1">
                          <a:solidFill>
                            <a:srgbClr val="000000"/>
                          </a:solidFill>
                          <a:effectLst/>
                          <a:latin typeface="Calibri" panose="020F0502020204030204" pitchFamily="34" charset="0"/>
                        </a:rPr>
                        <a:t>stystyki</a:t>
                      </a:r>
                      <a:r>
                        <a:rPr lang="pl-PL" sz="1600" b="1" i="0" u="none" strike="noStrike" baseline="0" dirty="0">
                          <a:solidFill>
                            <a:srgbClr val="000000"/>
                          </a:solidFill>
                          <a:effectLst/>
                          <a:latin typeface="Calibri" panose="020F0502020204030204" pitchFamily="34" charset="0"/>
                        </a:rPr>
                        <a:t> głosowania - ogólne</a:t>
                      </a:r>
                    </a:p>
                  </a:txBody>
                  <a:tcPr marL="9525" marR="9525" marT="9525" marB="0" anchor="b">
                    <a:lnL>
                      <a:noFill/>
                    </a:lnL>
                    <a:lnR>
                      <a:noFill/>
                    </a:lnR>
                    <a:lnT>
                      <a:noFill/>
                    </a:lnT>
                    <a:lnB>
                      <a:noFill/>
                    </a:lnB>
                  </a:tcPr>
                </a:tc>
                <a:tc>
                  <a:txBody>
                    <a:bodyPr/>
                    <a:lstStyle/>
                    <a:p>
                      <a:pPr algn="l" fontAlgn="ctr"/>
                      <a:endParaRPr lang="pl-PL" sz="1600" b="1" i="0" u="none" strike="noStrike" baseline="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pl-PL" sz="1600" b="1" i="0" u="none" strike="noStrike" baseline="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pl-PL" sz="1600" b="1" i="0" u="none" strike="noStrike" baseline="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901917"/>
                  </a:ext>
                </a:extLst>
              </a:tr>
              <a:tr h="261431">
                <a:tc>
                  <a:txBody>
                    <a:bodyPr/>
                    <a:lstStyle/>
                    <a:p>
                      <a:pPr algn="l" fontAlgn="b"/>
                      <a:r>
                        <a:rPr lang="pl-PL" sz="1100" b="0" i="0" u="none" strike="noStrike" baseline="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9BC2E6"/>
                    </a:solidFill>
                  </a:tcPr>
                </a:tc>
                <a:tc gridSpan="3">
                  <a:txBody>
                    <a:bodyPr/>
                    <a:lstStyle/>
                    <a:p>
                      <a:pPr algn="ctr" fontAlgn="b"/>
                      <a:r>
                        <a:rPr lang="pl-PL" sz="1100" b="1" i="0" u="none" strike="noStrike" baseline="0">
                          <a:solidFill>
                            <a:srgbClr val="000000"/>
                          </a:solidFill>
                          <a:effectLst/>
                          <a:latin typeface="Calibri" panose="020F0502020204030204" pitchFamily="34" charset="0"/>
                        </a:rPr>
                        <a:t>KARTY (osoby)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590236437"/>
                  </a:ext>
                </a:extLst>
              </a:tr>
              <a:tr h="261431">
                <a:tc>
                  <a:txBody>
                    <a:bodyPr/>
                    <a:lstStyle/>
                    <a:p>
                      <a:pPr algn="l" fontAlgn="b"/>
                      <a:endParaRPr lang="pl-PL" sz="1100" b="0" i="0" u="none" strike="noStrike" baseline="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a:solidFill>
                            <a:srgbClr val="000000"/>
                          </a:solidFill>
                          <a:effectLst/>
                          <a:latin typeface="Calibri" panose="020F0502020204030204" pitchFamily="34" charset="0"/>
                        </a:rPr>
                        <a:t>ważne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dirty="0">
                          <a:solidFill>
                            <a:schemeClr val="tx1">
                              <a:lumMod val="95000"/>
                              <a:lumOff val="5000"/>
                            </a:schemeClr>
                          </a:solidFill>
                          <a:effectLst/>
                          <a:latin typeface="Calibri" panose="020F0502020204030204" pitchFamily="34" charset="0"/>
                        </a:rPr>
                        <a:t>nieważne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a:solidFill>
                            <a:srgbClr val="000000"/>
                          </a:solidFill>
                          <a:effectLst/>
                          <a:latin typeface="Calibri" panose="020F0502020204030204" pitchFamily="34" charset="0"/>
                        </a:rPr>
                        <a:t>razem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117356"/>
                  </a:ext>
                </a:extLst>
              </a:tr>
              <a:tr h="261431">
                <a:tc>
                  <a:txBody>
                    <a:bodyPr/>
                    <a:lstStyle/>
                    <a:p>
                      <a:pPr algn="l" fontAlgn="b"/>
                      <a:r>
                        <a:rPr lang="pl-PL" sz="1100" b="0" i="0" u="none" strike="noStrike" baseline="0" dirty="0">
                          <a:solidFill>
                            <a:srgbClr val="000000"/>
                          </a:solidFill>
                          <a:effectLst/>
                          <a:latin typeface="Calibri" panose="020F0502020204030204" pitchFamily="34" charset="0"/>
                        </a:rPr>
                        <a:t>Ogólna</a:t>
                      </a:r>
                      <a:r>
                        <a:rPr lang="pl-PL" sz="1100" b="1" i="0" u="none" strike="noStrike" baseline="0" dirty="0">
                          <a:solidFill>
                            <a:srgbClr val="000000"/>
                          </a:solidFill>
                          <a:effectLst/>
                          <a:latin typeface="Calibri" panose="020F0502020204030204" pitchFamily="34" charset="0"/>
                        </a:rPr>
                        <a:t> liczba osób głosujących</a:t>
                      </a:r>
                      <a:r>
                        <a:rPr lang="pl-PL" sz="1100" b="0" i="0" u="none" strike="noStrike" baseline="0" dirty="0">
                          <a:solidFill>
                            <a:srgbClr val="000000"/>
                          </a:solidFill>
                          <a:effectLst/>
                          <a:latin typeface="Calibri" panose="020F0502020204030204" pitchFamily="34" charset="0"/>
                        </a:rPr>
                        <a:t>, które wzięły udział w głosowaniu razem  Papier+ Elektro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25199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908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26107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2328675"/>
                  </a:ext>
                </a:extLst>
              </a:tr>
              <a:tr h="261431">
                <a:tc>
                  <a:txBody>
                    <a:bodyPr/>
                    <a:lstStyle/>
                    <a:p>
                      <a:pPr algn="l" fontAlgn="b"/>
                      <a:r>
                        <a:rPr lang="pl-PL" sz="1100" b="0" i="0" u="none" strike="noStrike" baseline="0">
                          <a:solidFill>
                            <a:srgbClr val="000000"/>
                          </a:solidFill>
                          <a:effectLst/>
                          <a:latin typeface="Calibri" panose="020F0502020204030204" pitchFamily="34" charset="0"/>
                        </a:rPr>
                        <a:t>Liczba osób głosujących </a:t>
                      </a:r>
                      <a:r>
                        <a:rPr lang="pl-PL" sz="1100" b="1" i="0" u="none" strike="noStrike" baseline="0">
                          <a:solidFill>
                            <a:srgbClr val="000000"/>
                          </a:solidFill>
                          <a:effectLst/>
                          <a:latin typeface="Calibri" panose="020F0502020204030204" pitchFamily="34" charset="0"/>
                        </a:rPr>
                        <a:t>na papierowych kartach</a:t>
                      </a:r>
                      <a:r>
                        <a:rPr lang="pl-PL" sz="1100" b="0" i="0" u="none" strike="noStrike" baseline="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dirty="0">
                          <a:solidFill>
                            <a:srgbClr val="000000"/>
                          </a:solidFill>
                          <a:effectLst/>
                          <a:latin typeface="Calibri" panose="020F050202020403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2807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533067"/>
                  </a:ext>
                </a:extLst>
              </a:tr>
              <a:tr h="261431">
                <a:tc>
                  <a:txBody>
                    <a:bodyPr/>
                    <a:lstStyle/>
                    <a:p>
                      <a:pPr algn="l" fontAlgn="b"/>
                      <a:r>
                        <a:rPr lang="pl-PL" sz="1100" b="0" i="0" u="none" strike="noStrike" baseline="0">
                          <a:solidFill>
                            <a:srgbClr val="000000"/>
                          </a:solidFill>
                          <a:effectLst/>
                          <a:latin typeface="Calibri" panose="020F0502020204030204" pitchFamily="34" charset="0"/>
                        </a:rPr>
                        <a:t>Liczba osób głosujących </a:t>
                      </a:r>
                      <a:r>
                        <a:rPr lang="pl-PL" sz="1100" b="1" i="0" u="none" strike="noStrike" baseline="0">
                          <a:solidFill>
                            <a:srgbClr val="000000"/>
                          </a:solidFill>
                          <a:effectLst/>
                          <a:latin typeface="Calibri" panose="020F0502020204030204" pitchFamily="34" charset="0"/>
                        </a:rPr>
                        <a:t>elektronicznie</a:t>
                      </a:r>
                      <a:r>
                        <a:rPr lang="pl-PL" sz="1100" b="0" i="0" u="none" strike="noStrike" baseline="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23174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23300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766960"/>
                  </a:ext>
                </a:extLst>
              </a:tr>
              <a:tr h="261431">
                <a:tc>
                  <a:txBody>
                    <a:bodyPr/>
                    <a:lstStyle/>
                    <a:p>
                      <a:pPr algn="l" fontAlgn="b"/>
                      <a:r>
                        <a:rPr lang="pl-PL" sz="1100" b="0" i="0" u="none" strike="noStrike" baseline="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BC2E6"/>
                    </a:solidFill>
                  </a:tcPr>
                </a:tc>
                <a:tc gridSpan="3">
                  <a:txBody>
                    <a:bodyPr/>
                    <a:lstStyle/>
                    <a:p>
                      <a:pPr algn="ctr" fontAlgn="ctr"/>
                      <a:r>
                        <a:rPr lang="pl-PL" sz="1100" b="1" i="0" u="none" strike="noStrike" baseline="0">
                          <a:solidFill>
                            <a:srgbClr val="000000"/>
                          </a:solidFill>
                          <a:effectLst/>
                          <a:latin typeface="Calibri" panose="020F0502020204030204" pitchFamily="34" charset="0"/>
                        </a:rPr>
                        <a:t>GŁOSY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205207482"/>
                  </a:ext>
                </a:extLst>
              </a:tr>
              <a:tr h="261431">
                <a:tc>
                  <a:txBody>
                    <a:bodyPr/>
                    <a:lstStyle/>
                    <a:p>
                      <a:pPr algn="l" fontAlgn="b"/>
                      <a:endParaRPr lang="pl-PL" sz="1100" b="0" i="0" u="none" strike="noStrike" baseline="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a:solidFill>
                            <a:srgbClr val="000000"/>
                          </a:solidFill>
                          <a:effectLst/>
                          <a:latin typeface="Calibri" panose="020F0502020204030204" pitchFamily="34" charset="0"/>
                        </a:rPr>
                        <a:t>ważne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dirty="0">
                          <a:solidFill>
                            <a:srgbClr val="000000"/>
                          </a:solidFill>
                          <a:effectLst/>
                          <a:latin typeface="Calibri" panose="020F0502020204030204" pitchFamily="34" charset="0"/>
                        </a:rPr>
                        <a:t>nieważne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a:solidFill>
                            <a:srgbClr val="000000"/>
                          </a:solidFill>
                          <a:effectLst/>
                          <a:latin typeface="Calibri" panose="020F0502020204030204" pitchFamily="34" charset="0"/>
                        </a:rPr>
                        <a:t>razem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106491"/>
                  </a:ext>
                </a:extLst>
              </a:tr>
              <a:tr h="261431">
                <a:tc>
                  <a:txBody>
                    <a:bodyPr/>
                    <a:lstStyle/>
                    <a:p>
                      <a:pPr algn="l" fontAlgn="b"/>
                      <a:r>
                        <a:rPr lang="pl-PL" sz="1100" b="0" i="0" u="none" strike="noStrike" baseline="0">
                          <a:solidFill>
                            <a:srgbClr val="000000"/>
                          </a:solidFill>
                          <a:effectLst/>
                          <a:latin typeface="Calibri" panose="020F0502020204030204" pitchFamily="34" charset="0"/>
                        </a:rPr>
                        <a:t>Ogólna liczba głosów (razem papier+ elektro)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118467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3714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122181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1382537"/>
                  </a:ext>
                </a:extLst>
              </a:tr>
              <a:tr h="261431">
                <a:tc>
                  <a:txBody>
                    <a:bodyPr/>
                    <a:lstStyle/>
                    <a:p>
                      <a:pPr algn="l" fontAlgn="b"/>
                      <a:r>
                        <a:rPr lang="pl-PL" sz="1100" b="0" i="0" u="none" strike="noStrike" baseline="0">
                          <a:solidFill>
                            <a:srgbClr val="000000"/>
                          </a:solidFill>
                          <a:effectLst/>
                          <a:latin typeface="Calibri" panose="020F0502020204030204" pitchFamily="34" charset="0"/>
                        </a:rPr>
                        <a:t>liczba głosów papierowych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8629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dirty="0">
                          <a:solidFill>
                            <a:srgbClr val="000000"/>
                          </a:solidFill>
                          <a:effectLst/>
                          <a:latin typeface="Calibri" panose="020F0502020204030204" pitchFamily="34" charset="0"/>
                        </a:rPr>
                        <a:t>3138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11767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257647"/>
                  </a:ext>
                </a:extLst>
              </a:tr>
              <a:tr h="261431">
                <a:tc>
                  <a:txBody>
                    <a:bodyPr/>
                    <a:lstStyle/>
                    <a:p>
                      <a:pPr algn="l" fontAlgn="b"/>
                      <a:r>
                        <a:rPr lang="pl-PL" sz="1100" b="0" i="0" u="none" strike="noStrike" baseline="0">
                          <a:solidFill>
                            <a:srgbClr val="000000"/>
                          </a:solidFill>
                          <a:effectLst/>
                          <a:latin typeface="Calibri" panose="020F0502020204030204" pitchFamily="34" charset="0"/>
                        </a:rPr>
                        <a:t>liczba głosów elektronicznych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109838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dirty="0">
                          <a:solidFill>
                            <a:srgbClr val="000000"/>
                          </a:solidFill>
                          <a:effectLst/>
                          <a:latin typeface="Calibri" panose="020F0502020204030204" pitchFamily="34" charset="0"/>
                        </a:rPr>
                        <a:t>110414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215641"/>
                  </a:ext>
                </a:extLst>
              </a:tr>
            </a:tbl>
          </a:graphicData>
        </a:graphic>
      </p:graphicFrame>
    </p:spTree>
    <p:extLst>
      <p:ext uri="{BB962C8B-B14F-4D97-AF65-F5344CB8AC3E}">
        <p14:creationId xmlns:p14="http://schemas.microsoft.com/office/powerpoint/2010/main" val="341429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349646"/>
            <a:ext cx="8913181" cy="66278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rmAutofit/>
          </a:bodyPr>
          <a:lstStyle/>
          <a:p>
            <a:r>
              <a:rPr lang="en-US" sz="3600" dirty="0">
                <a:solidFill>
                  <a:schemeClr val="bg1"/>
                </a:solidFill>
                <a:latin typeface="Arial" panose="020B0604020202020204" pitchFamily="34" charset="0"/>
                <a:cs typeface="Arial" panose="020B0604020202020204" pitchFamily="34" charset="0"/>
              </a:rPr>
              <a:t>METODOLOGIA BADAŃ</a:t>
            </a:r>
          </a:p>
        </p:txBody>
      </p:sp>
      <p:sp>
        <p:nvSpPr>
          <p:cNvPr id="3" name="Symbol zastępczy zawartości 2">
            <a:extLst>
              <a:ext uri="{FF2B5EF4-FFF2-40B4-BE49-F238E27FC236}">
                <a16:creationId xmlns:a16="http://schemas.microsoft.com/office/drawing/2014/main" id="{889B2E5B-D4A7-4715-9B20-03B06F8084A7}"/>
              </a:ext>
            </a:extLst>
          </p:cNvPr>
          <p:cNvSpPr>
            <a:spLocks noGrp="1"/>
          </p:cNvSpPr>
          <p:nvPr>
            <p:ph idx="1"/>
          </p:nvPr>
        </p:nvSpPr>
        <p:spPr>
          <a:xfrm>
            <a:off x="0" y="1359094"/>
            <a:ext cx="8744505" cy="5498906"/>
          </a:xfrm>
        </p:spPr>
        <p:txBody>
          <a:bodyPr>
            <a:normAutofit/>
          </a:bodyPr>
          <a:lstStyle/>
          <a:p>
            <a:pPr marL="0" indent="0" algn="just">
              <a:lnSpc>
                <a:spcPct val="115000"/>
              </a:lnSpc>
              <a:spcAft>
                <a:spcPts val="800"/>
              </a:spcAft>
              <a:buNone/>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Populację w tej części badania stanowili autorzy i współautorzy projektów zgłoszonych do tegorocznej edycji SBO. Autorzy badania ewaluacyjnego dysponowali stu siedmioma unikalnymi adresami email (N=107, operat badawczy). </a:t>
            </a:r>
          </a:p>
          <a:p>
            <a:pPr marL="0" indent="0" algn="just">
              <a:lnSpc>
                <a:spcPct val="115000"/>
              </a:lnSpc>
              <a:spcAft>
                <a:spcPts val="800"/>
              </a:spcAft>
              <a:buNone/>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 potrzeby ewaluacji wykorzystywano zarówno ilościowe jak i jakościowe metody badań. </a:t>
            </a:r>
          </a:p>
          <a:p>
            <a:pPr marL="0" indent="0" algn="just">
              <a:lnSpc>
                <a:spcPct val="115000"/>
              </a:lnSpc>
              <a:spcAft>
                <a:spcPts val="800"/>
              </a:spcAft>
              <a:buNone/>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Posłużono się:</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techniką </a:t>
            </a:r>
            <a:r>
              <a:rPr lang="pl-PL"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CAWI</a:t>
            </a: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Computer-Assisted</a:t>
            </a:r>
            <a:r>
              <a:rPr lang="pl-PL"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Web Interview</a:t>
            </a: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w badaniu wzięło udział 33 respondentów - 31% autorów/</a:t>
            </a:r>
            <a:r>
              <a:rPr lang="pl-PL" sz="1800" dirty="0">
                <a:solidFill>
                  <a:srgbClr val="000000"/>
                </a:solidFill>
                <a:latin typeface="Calibri" panose="020F0502020204030204" pitchFamily="34" charset="0"/>
                <a:ea typeface="Calibri" panose="020F0502020204030204" pitchFamily="34" charset="0"/>
                <a:cs typeface="Calibri" panose="020F0502020204030204" pitchFamily="34" charset="0"/>
              </a:rPr>
              <a:t>współautorów projektów. Badanie przeprowadzone zostało w dniach 12.10.2021 - 31.10.2021.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metodą zogniskowanego wywiadu grupowego </a:t>
            </a:r>
            <a:r>
              <a:rPr lang="pl-PL" sz="1800" b="1" dirty="0">
                <a:solidFill>
                  <a:srgbClr val="000000"/>
                </a:solidFill>
                <a:latin typeface="Calibri" panose="020F0502020204030204" pitchFamily="34" charset="0"/>
                <a:ea typeface="Calibri" panose="020F0502020204030204" pitchFamily="34" charset="0"/>
                <a:cs typeface="Calibri" panose="020F0502020204030204" pitchFamily="34" charset="0"/>
              </a:rPr>
              <a:t>FGI</a:t>
            </a:r>
            <a:r>
              <a:rPr lang="pl-PL"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pl-PL" sz="1800" i="1" dirty="0">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pl-PL"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ocus </a:t>
            </a:r>
            <a:r>
              <a:rPr lang="pl-PL" sz="1800" i="1" dirty="0" err="1">
                <a:solidFill>
                  <a:srgbClr val="000000"/>
                </a:solidFill>
                <a:latin typeface="Calibri" panose="020F0502020204030204" pitchFamily="34" charset="0"/>
                <a:ea typeface="Calibri" panose="020F0502020204030204" pitchFamily="34" charset="0"/>
                <a:cs typeface="Calibri" panose="020F0502020204030204" pitchFamily="34" charset="0"/>
              </a:rPr>
              <a:t>G</a:t>
            </a:r>
            <a:r>
              <a:rPr lang="pl-PL"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roup</a:t>
            </a:r>
            <a:r>
              <a:rPr lang="pl-PL"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Interview</a:t>
            </a: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polegającą na przeprowadzeniu dyskusji grupowej (za pośrednictwem Internetu), w dniach 19.10.2021</a:t>
            </a:r>
            <a:r>
              <a:rPr lang="pl-PL" sz="1800" dirty="0">
                <a:solidFill>
                  <a:srgbClr val="000000"/>
                </a:solidFill>
                <a:latin typeface="Calibri" panose="020F0502020204030204" pitchFamily="34" charset="0"/>
                <a:ea typeface="Calibri" panose="020F0502020204030204" pitchFamily="34" charset="0"/>
                <a:cs typeface="Calibri" panose="020F0502020204030204" pitchFamily="34" charset="0"/>
              </a:rPr>
              <a:t> i</a:t>
            </a: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26.10.2021</a:t>
            </a:r>
          </a:p>
          <a:p>
            <a:pPr marL="0" lvl="0" indent="0" algn="just">
              <a:lnSpc>
                <a:spcPct val="115000"/>
              </a:lnSpc>
              <a:spcAft>
                <a:spcPts val="800"/>
              </a:spcAft>
              <a:buNone/>
            </a:pPr>
            <a:r>
              <a:rPr lang="pl-PL"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Poniższy raport opisuje osoby biorące udział w badaniu. Wnioskodawca, autor czy współautor projektu oznacza tu respondenta.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endParaRPr lang="pl-PL" dirty="0"/>
          </a:p>
          <a:p>
            <a:endParaRPr lang="pl-PL" dirty="0"/>
          </a:p>
          <a:p>
            <a:endParaRPr lang="pl-PL" dirty="0"/>
          </a:p>
          <a:p>
            <a:endParaRPr lang="pl-PL" dirty="0"/>
          </a:p>
          <a:p>
            <a:endParaRPr lang="pl-PL" dirty="0"/>
          </a:p>
          <a:p>
            <a:endParaRPr lang="pl-PL" dirty="0"/>
          </a:p>
          <a:p>
            <a:pPr algn="ctr"/>
            <a:r>
              <a:rPr lang="pl-PL" sz="2000" dirty="0">
                <a:latin typeface="+mj-lt"/>
              </a:rPr>
              <a:t>Populacja N = 107</a:t>
            </a:r>
          </a:p>
          <a:p>
            <a:pPr algn="ctr"/>
            <a:endParaRPr lang="pl-PL" sz="2000" dirty="0">
              <a:latin typeface="+mj-lt"/>
            </a:endParaRPr>
          </a:p>
          <a:p>
            <a:pPr algn="ctr"/>
            <a:endParaRPr lang="pl-PL" sz="2000" dirty="0">
              <a:latin typeface="+mj-lt"/>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CAWI (n = 33)</a:t>
            </a:r>
          </a:p>
          <a:p>
            <a:pPr algn="ctr"/>
            <a:endParaRPr lang="pl-PL" sz="2000" dirty="0">
              <a:latin typeface="+mj-lt"/>
            </a:endParaRPr>
          </a:p>
          <a:p>
            <a:pPr algn="ctr"/>
            <a:r>
              <a:rPr lang="pl-PL" sz="2000" dirty="0">
                <a:solidFill>
                  <a:schemeClr val="tx2">
                    <a:lumMod val="60000"/>
                    <a:lumOff val="40000"/>
                  </a:schemeClr>
                </a:solidFill>
                <a:latin typeface="+mj-lt"/>
                <a:sym typeface="Wingdings 3" panose="05040102010807070707" pitchFamily="18" charset="2"/>
              </a:rPr>
              <a:t></a:t>
            </a:r>
            <a:endParaRPr lang="pl-PL" sz="2000" dirty="0">
              <a:latin typeface="+mj-lt"/>
            </a:endParaRPr>
          </a:p>
          <a:p>
            <a:pPr algn="ctr"/>
            <a:endParaRPr lang="pl-PL" sz="2000" dirty="0">
              <a:latin typeface="+mj-lt"/>
            </a:endParaRPr>
          </a:p>
          <a:p>
            <a:pPr algn="ctr"/>
            <a:r>
              <a:rPr lang="pl-PL" sz="2000" dirty="0">
                <a:latin typeface="+mj-lt"/>
              </a:rPr>
              <a:t>FGI (2 x </a:t>
            </a:r>
            <a:r>
              <a:rPr lang="pl-PL" sz="2000" dirty="0">
                <a:solidFill>
                  <a:srgbClr val="000000"/>
                </a:solidFill>
                <a:effectLst/>
                <a:latin typeface="+mj-lt"/>
                <a:ea typeface="Calibri" panose="020F0502020204030204" pitchFamily="34" charset="0"/>
                <a:cs typeface="Calibri" panose="020F0502020204030204" pitchFamily="34" charset="0"/>
              </a:rPr>
              <a:t>75 minut)</a:t>
            </a:r>
            <a:endParaRPr lang="pl-PL" sz="2000" dirty="0">
              <a:latin typeface="+mj-lt"/>
            </a:endParaRPr>
          </a:p>
          <a:p>
            <a:endParaRPr lang="pl-PL" dirty="0"/>
          </a:p>
          <a:p>
            <a:endParaRPr lang="pl-PL" dirty="0"/>
          </a:p>
          <a:p>
            <a:endParaRPr lang="pl-PL" dirty="0"/>
          </a:p>
          <a:p>
            <a:endParaRPr lang="pl-PL" dirty="0"/>
          </a:p>
          <a:p>
            <a:endParaRPr lang="pl-PL" dirty="0"/>
          </a:p>
          <a:p>
            <a:endParaRPr lang="en-US" dirty="0"/>
          </a:p>
        </p:txBody>
      </p:sp>
    </p:spTree>
    <p:extLst>
      <p:ext uri="{BB962C8B-B14F-4D97-AF65-F5344CB8AC3E}">
        <p14:creationId xmlns:p14="http://schemas.microsoft.com/office/powerpoint/2010/main" val="314459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360947" y="91016"/>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Statystyki ogólne głosowania w edycji SBO 2022</a:t>
            </a: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r>
              <a:rPr lang="pl-PL" sz="1800" dirty="0">
                <a:effectLst/>
                <a:latin typeface="Gill Sans MT" panose="020B0502020104020203" pitchFamily="34" charset="-18"/>
                <a:ea typeface="Times New Roman" panose="02020603050405020304" pitchFamily="18" charset="0"/>
                <a:cs typeface="Arial" panose="020B0604020202020204" pitchFamily="34" charset="0"/>
              </a:rPr>
              <a:t>.</a:t>
            </a:r>
          </a:p>
        </p:txBody>
      </p:sp>
      <p:graphicFrame>
        <p:nvGraphicFramePr>
          <p:cNvPr id="5" name="Tabela 4">
            <a:extLst>
              <a:ext uri="{FF2B5EF4-FFF2-40B4-BE49-F238E27FC236}">
                <a16:creationId xmlns:a16="http://schemas.microsoft.com/office/drawing/2014/main" id="{87865C3E-BA04-4EF2-AB44-6E936547F7C8}"/>
              </a:ext>
            </a:extLst>
          </p:cNvPr>
          <p:cNvGraphicFramePr>
            <a:graphicFrameLocks noGrp="1"/>
          </p:cNvGraphicFramePr>
          <p:nvPr/>
        </p:nvGraphicFramePr>
        <p:xfrm>
          <a:off x="360947" y="1283122"/>
          <a:ext cx="8280167" cy="3398605"/>
        </p:xfrm>
        <a:graphic>
          <a:graphicData uri="http://schemas.openxmlformats.org/drawingml/2006/table">
            <a:tbl>
              <a:tblPr/>
              <a:tblGrid>
                <a:gridCol w="5099050">
                  <a:extLst>
                    <a:ext uri="{9D8B030D-6E8A-4147-A177-3AD203B41FA5}">
                      <a16:colId xmlns:a16="http://schemas.microsoft.com/office/drawing/2014/main" val="3253100183"/>
                    </a:ext>
                  </a:extLst>
                </a:gridCol>
                <a:gridCol w="958764">
                  <a:extLst>
                    <a:ext uri="{9D8B030D-6E8A-4147-A177-3AD203B41FA5}">
                      <a16:colId xmlns:a16="http://schemas.microsoft.com/office/drawing/2014/main" val="3388668562"/>
                    </a:ext>
                  </a:extLst>
                </a:gridCol>
                <a:gridCol w="773785">
                  <a:extLst>
                    <a:ext uri="{9D8B030D-6E8A-4147-A177-3AD203B41FA5}">
                      <a16:colId xmlns:a16="http://schemas.microsoft.com/office/drawing/2014/main" val="3971987567"/>
                    </a:ext>
                  </a:extLst>
                </a:gridCol>
                <a:gridCol w="1448568">
                  <a:extLst>
                    <a:ext uri="{9D8B030D-6E8A-4147-A177-3AD203B41FA5}">
                      <a16:colId xmlns:a16="http://schemas.microsoft.com/office/drawing/2014/main" val="3711899965"/>
                    </a:ext>
                  </a:extLst>
                </a:gridCol>
              </a:tblGrid>
              <a:tr h="784295">
                <a:tc>
                  <a:txBody>
                    <a:bodyPr/>
                    <a:lstStyle/>
                    <a:p>
                      <a:pPr algn="l" fontAlgn="b"/>
                      <a:r>
                        <a:rPr lang="pl-PL" sz="1600" b="1" i="0" u="none" strike="noStrike" baseline="0" dirty="0">
                          <a:solidFill>
                            <a:srgbClr val="000000"/>
                          </a:solidFill>
                          <a:effectLst/>
                          <a:latin typeface="Calibri" panose="020F0502020204030204" pitchFamily="34" charset="0"/>
                        </a:rPr>
                        <a:t>SBO 2022 </a:t>
                      </a:r>
                      <a:r>
                        <a:rPr lang="pl-PL" sz="1600" b="1" i="0" u="none" strike="noStrike" baseline="0" dirty="0" err="1">
                          <a:solidFill>
                            <a:srgbClr val="000000"/>
                          </a:solidFill>
                          <a:effectLst/>
                          <a:latin typeface="Calibri" panose="020F0502020204030204" pitchFamily="34" charset="0"/>
                        </a:rPr>
                        <a:t>stystyki</a:t>
                      </a:r>
                      <a:r>
                        <a:rPr lang="pl-PL" sz="1600" b="1" i="0" u="none" strike="noStrike" baseline="0" dirty="0">
                          <a:solidFill>
                            <a:srgbClr val="000000"/>
                          </a:solidFill>
                          <a:effectLst/>
                          <a:latin typeface="Calibri" panose="020F0502020204030204" pitchFamily="34" charset="0"/>
                        </a:rPr>
                        <a:t> głosowania - ogólne</a:t>
                      </a:r>
                    </a:p>
                  </a:txBody>
                  <a:tcPr marL="9525" marR="9525" marT="9525" marB="0" anchor="b">
                    <a:lnL>
                      <a:noFill/>
                    </a:lnL>
                    <a:lnR>
                      <a:noFill/>
                    </a:lnR>
                    <a:lnT>
                      <a:noFill/>
                    </a:lnT>
                    <a:lnB>
                      <a:noFill/>
                    </a:lnB>
                  </a:tcPr>
                </a:tc>
                <a:tc>
                  <a:txBody>
                    <a:bodyPr/>
                    <a:lstStyle/>
                    <a:p>
                      <a:pPr algn="l" fontAlgn="ctr"/>
                      <a:endParaRPr lang="pl-PL" sz="1600" b="1" i="0" u="none" strike="noStrike" baseline="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pl-PL" sz="1600" b="1" i="0" u="none" strike="noStrike" baseline="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pl-PL" sz="1600" b="1" i="0" u="none" strike="noStrike" baseline="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901917"/>
                  </a:ext>
                </a:extLst>
              </a:tr>
              <a:tr h="261431">
                <a:tc>
                  <a:txBody>
                    <a:bodyPr/>
                    <a:lstStyle/>
                    <a:p>
                      <a:pPr algn="l" fontAlgn="b"/>
                      <a:r>
                        <a:rPr lang="pl-PL" sz="1100" b="0" i="0" u="none" strike="noStrike" baseline="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9BC2E6"/>
                    </a:solidFill>
                  </a:tcPr>
                </a:tc>
                <a:tc gridSpan="3">
                  <a:txBody>
                    <a:bodyPr/>
                    <a:lstStyle/>
                    <a:p>
                      <a:pPr algn="ctr" fontAlgn="b"/>
                      <a:r>
                        <a:rPr lang="pl-PL" sz="1100" b="1" i="0" u="none" strike="noStrike" baseline="0">
                          <a:solidFill>
                            <a:srgbClr val="000000"/>
                          </a:solidFill>
                          <a:effectLst/>
                          <a:latin typeface="Calibri" panose="020F0502020204030204" pitchFamily="34" charset="0"/>
                        </a:rPr>
                        <a:t>KARTY (osoby)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590236437"/>
                  </a:ext>
                </a:extLst>
              </a:tr>
              <a:tr h="261431">
                <a:tc>
                  <a:txBody>
                    <a:bodyPr/>
                    <a:lstStyle/>
                    <a:p>
                      <a:pPr algn="l" fontAlgn="b"/>
                      <a:endParaRPr lang="pl-PL" sz="1100" b="0" i="0" u="none" strike="noStrike" baseline="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a:solidFill>
                            <a:srgbClr val="000000"/>
                          </a:solidFill>
                          <a:effectLst/>
                          <a:latin typeface="Calibri" panose="020F0502020204030204" pitchFamily="34" charset="0"/>
                        </a:rPr>
                        <a:t>ważne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dirty="0">
                          <a:solidFill>
                            <a:schemeClr val="tx1">
                              <a:lumMod val="95000"/>
                              <a:lumOff val="5000"/>
                            </a:schemeClr>
                          </a:solidFill>
                          <a:effectLst/>
                          <a:latin typeface="Calibri" panose="020F0502020204030204" pitchFamily="34" charset="0"/>
                        </a:rPr>
                        <a:t>nieważne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a:solidFill>
                            <a:srgbClr val="000000"/>
                          </a:solidFill>
                          <a:effectLst/>
                          <a:latin typeface="Calibri" panose="020F0502020204030204" pitchFamily="34" charset="0"/>
                        </a:rPr>
                        <a:t>razem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117356"/>
                  </a:ext>
                </a:extLst>
              </a:tr>
              <a:tr h="261431">
                <a:tc>
                  <a:txBody>
                    <a:bodyPr/>
                    <a:lstStyle/>
                    <a:p>
                      <a:pPr algn="l" fontAlgn="b"/>
                      <a:r>
                        <a:rPr lang="pl-PL" sz="1100" b="0" i="0" u="none" strike="noStrike" baseline="0" dirty="0">
                          <a:solidFill>
                            <a:srgbClr val="000000"/>
                          </a:solidFill>
                          <a:effectLst/>
                          <a:latin typeface="Calibri" panose="020F0502020204030204" pitchFamily="34" charset="0"/>
                        </a:rPr>
                        <a:t>Ogólna</a:t>
                      </a:r>
                      <a:r>
                        <a:rPr lang="pl-PL" sz="1100" b="1" i="0" u="none" strike="noStrike" baseline="0" dirty="0">
                          <a:solidFill>
                            <a:srgbClr val="000000"/>
                          </a:solidFill>
                          <a:effectLst/>
                          <a:latin typeface="Calibri" panose="020F0502020204030204" pitchFamily="34" charset="0"/>
                        </a:rPr>
                        <a:t> liczba osób głosujących</a:t>
                      </a:r>
                      <a:r>
                        <a:rPr lang="pl-PL" sz="1100" b="0" i="0" u="none" strike="noStrike" baseline="0" dirty="0">
                          <a:solidFill>
                            <a:srgbClr val="000000"/>
                          </a:solidFill>
                          <a:effectLst/>
                          <a:latin typeface="Calibri" panose="020F0502020204030204" pitchFamily="34" charset="0"/>
                        </a:rPr>
                        <a:t>, które wzięły udział w głosowaniu razem  Papier+ Elektro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25199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908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26107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2328675"/>
                  </a:ext>
                </a:extLst>
              </a:tr>
              <a:tr h="261431">
                <a:tc>
                  <a:txBody>
                    <a:bodyPr/>
                    <a:lstStyle/>
                    <a:p>
                      <a:pPr algn="l" fontAlgn="b"/>
                      <a:r>
                        <a:rPr lang="pl-PL" sz="1100" b="0" i="0" u="none" strike="noStrike" baseline="0">
                          <a:solidFill>
                            <a:srgbClr val="000000"/>
                          </a:solidFill>
                          <a:effectLst/>
                          <a:latin typeface="Calibri" panose="020F0502020204030204" pitchFamily="34" charset="0"/>
                        </a:rPr>
                        <a:t>Liczba osób głosujących </a:t>
                      </a:r>
                      <a:r>
                        <a:rPr lang="pl-PL" sz="1100" b="1" i="0" u="none" strike="noStrike" baseline="0">
                          <a:solidFill>
                            <a:srgbClr val="000000"/>
                          </a:solidFill>
                          <a:effectLst/>
                          <a:latin typeface="Calibri" panose="020F0502020204030204" pitchFamily="34" charset="0"/>
                        </a:rPr>
                        <a:t>na papierowych kartach</a:t>
                      </a:r>
                      <a:r>
                        <a:rPr lang="pl-PL" sz="1100" b="0" i="0" u="none" strike="noStrike" baseline="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dirty="0">
                          <a:solidFill>
                            <a:srgbClr val="000000"/>
                          </a:solidFill>
                          <a:effectLst/>
                          <a:latin typeface="Calibri" panose="020F0502020204030204" pitchFamily="34"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2807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533067"/>
                  </a:ext>
                </a:extLst>
              </a:tr>
              <a:tr h="261431">
                <a:tc>
                  <a:txBody>
                    <a:bodyPr/>
                    <a:lstStyle/>
                    <a:p>
                      <a:pPr algn="l" fontAlgn="b"/>
                      <a:r>
                        <a:rPr lang="pl-PL" sz="1100" b="0" i="0" u="none" strike="noStrike" baseline="0">
                          <a:solidFill>
                            <a:srgbClr val="000000"/>
                          </a:solidFill>
                          <a:effectLst/>
                          <a:latin typeface="Calibri" panose="020F0502020204030204" pitchFamily="34" charset="0"/>
                        </a:rPr>
                        <a:t>Liczba osób głosujących </a:t>
                      </a:r>
                      <a:r>
                        <a:rPr lang="pl-PL" sz="1100" b="1" i="0" u="none" strike="noStrike" baseline="0">
                          <a:solidFill>
                            <a:srgbClr val="000000"/>
                          </a:solidFill>
                          <a:effectLst/>
                          <a:latin typeface="Calibri" panose="020F0502020204030204" pitchFamily="34" charset="0"/>
                        </a:rPr>
                        <a:t>elektronicznie</a:t>
                      </a:r>
                      <a:r>
                        <a:rPr lang="pl-PL" sz="1100" b="0" i="0" u="none" strike="noStrike" baseline="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23174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23300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766960"/>
                  </a:ext>
                </a:extLst>
              </a:tr>
              <a:tr h="261431">
                <a:tc>
                  <a:txBody>
                    <a:bodyPr/>
                    <a:lstStyle/>
                    <a:p>
                      <a:pPr algn="l" fontAlgn="b"/>
                      <a:r>
                        <a:rPr lang="pl-PL" sz="1100" b="0" i="0" u="none" strike="noStrike" baseline="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BC2E6"/>
                    </a:solidFill>
                  </a:tcPr>
                </a:tc>
                <a:tc gridSpan="3">
                  <a:txBody>
                    <a:bodyPr/>
                    <a:lstStyle/>
                    <a:p>
                      <a:pPr algn="ctr" fontAlgn="ctr"/>
                      <a:r>
                        <a:rPr lang="pl-PL" sz="1100" b="1" i="0" u="none" strike="noStrike" baseline="0">
                          <a:solidFill>
                            <a:srgbClr val="000000"/>
                          </a:solidFill>
                          <a:effectLst/>
                          <a:latin typeface="Calibri" panose="020F0502020204030204" pitchFamily="34" charset="0"/>
                        </a:rPr>
                        <a:t>GŁOSY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205207482"/>
                  </a:ext>
                </a:extLst>
              </a:tr>
              <a:tr h="261431">
                <a:tc>
                  <a:txBody>
                    <a:bodyPr/>
                    <a:lstStyle/>
                    <a:p>
                      <a:pPr algn="l" fontAlgn="b"/>
                      <a:endParaRPr lang="pl-PL" sz="1100" b="0" i="0" u="none" strike="noStrike" baseline="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a:solidFill>
                            <a:srgbClr val="000000"/>
                          </a:solidFill>
                          <a:effectLst/>
                          <a:latin typeface="Calibri" panose="020F0502020204030204" pitchFamily="34" charset="0"/>
                        </a:rPr>
                        <a:t>ważne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dirty="0">
                          <a:solidFill>
                            <a:srgbClr val="000000"/>
                          </a:solidFill>
                          <a:effectLst/>
                          <a:latin typeface="Calibri" panose="020F0502020204030204" pitchFamily="34" charset="0"/>
                        </a:rPr>
                        <a:t>nieważne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1100" b="1" i="0" u="none" strike="noStrike" baseline="0">
                          <a:solidFill>
                            <a:srgbClr val="000000"/>
                          </a:solidFill>
                          <a:effectLst/>
                          <a:latin typeface="Calibri" panose="020F0502020204030204" pitchFamily="34" charset="0"/>
                        </a:rPr>
                        <a:t>razem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106491"/>
                  </a:ext>
                </a:extLst>
              </a:tr>
              <a:tr h="261431">
                <a:tc>
                  <a:txBody>
                    <a:bodyPr/>
                    <a:lstStyle/>
                    <a:p>
                      <a:pPr algn="l" fontAlgn="b"/>
                      <a:r>
                        <a:rPr lang="pl-PL" sz="1100" b="0" i="0" u="none" strike="noStrike" baseline="0">
                          <a:solidFill>
                            <a:srgbClr val="000000"/>
                          </a:solidFill>
                          <a:effectLst/>
                          <a:latin typeface="Calibri" panose="020F0502020204030204" pitchFamily="34" charset="0"/>
                        </a:rPr>
                        <a:t>Ogólna liczba głosów (razem papier+ elektro)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118467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3714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l-PL" sz="1100" b="0" i="0" u="none" strike="noStrike" baseline="0">
                          <a:solidFill>
                            <a:srgbClr val="000000"/>
                          </a:solidFill>
                          <a:effectLst/>
                          <a:latin typeface="Calibri" panose="020F0502020204030204" pitchFamily="34" charset="0"/>
                        </a:rPr>
                        <a:t>122181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1382537"/>
                  </a:ext>
                </a:extLst>
              </a:tr>
              <a:tr h="261431">
                <a:tc>
                  <a:txBody>
                    <a:bodyPr/>
                    <a:lstStyle/>
                    <a:p>
                      <a:pPr algn="l" fontAlgn="b"/>
                      <a:r>
                        <a:rPr lang="pl-PL" sz="1100" b="0" i="0" u="none" strike="noStrike" baseline="0">
                          <a:solidFill>
                            <a:srgbClr val="000000"/>
                          </a:solidFill>
                          <a:effectLst/>
                          <a:latin typeface="Calibri" panose="020F0502020204030204" pitchFamily="34" charset="0"/>
                        </a:rPr>
                        <a:t>liczba głosów papierowych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8629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dirty="0">
                          <a:solidFill>
                            <a:srgbClr val="000000"/>
                          </a:solidFill>
                          <a:effectLst/>
                          <a:latin typeface="Calibri" panose="020F0502020204030204" pitchFamily="34" charset="0"/>
                        </a:rPr>
                        <a:t>3138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11767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257647"/>
                  </a:ext>
                </a:extLst>
              </a:tr>
              <a:tr h="261431">
                <a:tc>
                  <a:txBody>
                    <a:bodyPr/>
                    <a:lstStyle/>
                    <a:p>
                      <a:pPr algn="l" fontAlgn="b"/>
                      <a:r>
                        <a:rPr lang="pl-PL" sz="1100" b="0" i="0" u="none" strike="noStrike" baseline="0">
                          <a:solidFill>
                            <a:srgbClr val="000000"/>
                          </a:solidFill>
                          <a:effectLst/>
                          <a:latin typeface="Calibri" panose="020F0502020204030204" pitchFamily="34" charset="0"/>
                        </a:rPr>
                        <a:t>liczba głosów elektronicznych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109838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a:solidFill>
                            <a:srgbClr val="000000"/>
                          </a:solidFill>
                          <a:effectLst/>
                          <a:latin typeface="Calibri" panose="020F0502020204030204" pitchFamily="34" charset="0"/>
                        </a:rPr>
                        <a:t>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l-PL" sz="1100" b="0" i="0" u="none" strike="noStrike" baseline="0" dirty="0">
                          <a:solidFill>
                            <a:srgbClr val="000000"/>
                          </a:solidFill>
                          <a:effectLst/>
                          <a:latin typeface="Calibri" panose="020F0502020204030204" pitchFamily="34" charset="0"/>
                        </a:rPr>
                        <a:t>110414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215641"/>
                  </a:ext>
                </a:extLst>
              </a:tr>
            </a:tbl>
          </a:graphicData>
        </a:graphic>
      </p:graphicFrame>
      <p:sp>
        <p:nvSpPr>
          <p:cNvPr id="6" name="pole tekstowe 5">
            <a:extLst>
              <a:ext uri="{FF2B5EF4-FFF2-40B4-BE49-F238E27FC236}">
                <a16:creationId xmlns:a16="http://schemas.microsoft.com/office/drawing/2014/main" id="{3A812025-9C31-44AE-94C6-32D9622861D3}"/>
              </a:ext>
            </a:extLst>
          </p:cNvPr>
          <p:cNvSpPr txBox="1"/>
          <p:nvPr/>
        </p:nvSpPr>
        <p:spPr>
          <a:xfrm>
            <a:off x="9150510" y="612844"/>
            <a:ext cx="2804160" cy="5632311"/>
          </a:xfrm>
          <a:prstGeom prst="rect">
            <a:avLst/>
          </a:prstGeom>
          <a:noFill/>
        </p:spPr>
        <p:txBody>
          <a:bodyPr wrap="square">
            <a:spAutoFit/>
          </a:bodyPr>
          <a:lstStyle/>
          <a:p>
            <a:r>
              <a:rPr lang="pl-PL" dirty="0">
                <a:latin typeface="+mj-lt"/>
              </a:rPr>
              <a:t>Ogółem oddano 122 181 głosów, w tym 118 467 głosów ważnych i 3 714 głosów nieważnych. </a:t>
            </a:r>
          </a:p>
          <a:p>
            <a:endParaRPr lang="pl-PL" dirty="0">
              <a:latin typeface="+mj-lt"/>
            </a:endParaRPr>
          </a:p>
          <a:p>
            <a:r>
              <a:rPr lang="pl-PL" dirty="0">
                <a:latin typeface="+mj-lt"/>
              </a:rPr>
              <a:t>Głosów oddanych internetowo było 110 414 (90,37%),  zaś w formie papierowej oddano 11 767 głosów (tj. 9,63%). </a:t>
            </a:r>
          </a:p>
          <a:p>
            <a:endParaRPr lang="pl-PL" dirty="0">
              <a:latin typeface="+mj-lt"/>
            </a:endParaRPr>
          </a:p>
          <a:p>
            <a:r>
              <a:rPr lang="pl-PL" dirty="0">
                <a:latin typeface="+mj-lt"/>
              </a:rPr>
              <a:t>Głosów nieważnych oddano 3 714, z czego 3 138 na formularzach papierowych i 576 głosów oddanych elektronicznie.</a:t>
            </a:r>
          </a:p>
          <a:p>
            <a:endParaRPr lang="pl-PL" dirty="0">
              <a:latin typeface="+mj-lt"/>
            </a:endParaRPr>
          </a:p>
          <a:p>
            <a:r>
              <a:rPr lang="pl-PL" dirty="0">
                <a:latin typeface="+mj-lt"/>
              </a:rPr>
              <a:t>Głosy na projekty lokalne stanowiły więc 58,6% wszystkich ważnych głosów.</a:t>
            </a:r>
          </a:p>
        </p:txBody>
      </p:sp>
    </p:spTree>
    <p:extLst>
      <p:ext uri="{BB962C8B-B14F-4D97-AF65-F5344CB8AC3E}">
        <p14:creationId xmlns:p14="http://schemas.microsoft.com/office/powerpoint/2010/main" val="1518812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360947" y="91016"/>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Udział w głosowaniu na SBO 2022 </a:t>
            </a:r>
            <a:br>
              <a:rPr lang="pl-PL" sz="28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na tle wcześniejszych edycji</a:t>
            </a: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W ostatnich pięciu edycjach liczba głosów ważnych mniejsza była tylko w edycji SBO 2019. </a:t>
            </a:r>
          </a:p>
        </p:txBody>
      </p:sp>
      <p:pic>
        <p:nvPicPr>
          <p:cNvPr id="5" name="Obraz 4">
            <a:extLst>
              <a:ext uri="{FF2B5EF4-FFF2-40B4-BE49-F238E27FC236}">
                <a16:creationId xmlns:a16="http://schemas.microsoft.com/office/drawing/2014/main" id="{12A8E105-FED7-45B4-8D2E-F0890F94B0F1}"/>
              </a:ext>
            </a:extLst>
          </p:cNvPr>
          <p:cNvPicPr>
            <a:picLocks noChangeAspect="1"/>
          </p:cNvPicPr>
          <p:nvPr/>
        </p:nvPicPr>
        <p:blipFill>
          <a:blip r:embed="rId2"/>
          <a:stretch>
            <a:fillRect/>
          </a:stretch>
        </p:blipFill>
        <p:spPr>
          <a:xfrm>
            <a:off x="1204520" y="1493226"/>
            <a:ext cx="6938982" cy="4992403"/>
          </a:xfrm>
          <a:prstGeom prst="rect">
            <a:avLst/>
          </a:prstGeom>
        </p:spPr>
      </p:pic>
    </p:spTree>
    <p:extLst>
      <p:ext uri="{BB962C8B-B14F-4D97-AF65-F5344CB8AC3E}">
        <p14:creationId xmlns:p14="http://schemas.microsoft.com/office/powerpoint/2010/main" val="3327060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Udział w głosowaniu na SBO 2022 </a:t>
            </a:r>
            <a:br>
              <a:rPr lang="pl-PL" sz="28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na tle wcześniejszych edycji</a:t>
            </a: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W całym analizowanym okresie następuje wzrost liczby głosujących poprzez karty papierowe. </a:t>
            </a:r>
          </a:p>
          <a:p>
            <a:pPr algn="ctr"/>
            <a:endParaRPr lang="pl-PL" sz="2000" dirty="0">
              <a:latin typeface="+mj-lt"/>
            </a:endParaRPr>
          </a:p>
          <a:p>
            <a:pPr algn="ctr"/>
            <a:r>
              <a:rPr lang="pl-PL" sz="2000" dirty="0">
                <a:latin typeface="+mj-lt"/>
              </a:rPr>
              <a:t>Spośród wszystkich głosów nieważnych, aż 84,5% oddano na karcie papierowej.</a:t>
            </a:r>
          </a:p>
        </p:txBody>
      </p:sp>
      <p:pic>
        <p:nvPicPr>
          <p:cNvPr id="24" name="Obraz 23">
            <a:extLst>
              <a:ext uri="{FF2B5EF4-FFF2-40B4-BE49-F238E27FC236}">
                <a16:creationId xmlns:a16="http://schemas.microsoft.com/office/drawing/2014/main" id="{0B62DADC-EF10-4259-8527-E5B6D79A9DB7}"/>
              </a:ext>
            </a:extLst>
          </p:cNvPr>
          <p:cNvPicPr>
            <a:picLocks noChangeAspect="1"/>
          </p:cNvPicPr>
          <p:nvPr/>
        </p:nvPicPr>
        <p:blipFill>
          <a:blip r:embed="rId2"/>
          <a:stretch>
            <a:fillRect/>
          </a:stretch>
        </p:blipFill>
        <p:spPr>
          <a:xfrm>
            <a:off x="226710" y="1556911"/>
            <a:ext cx="8459759" cy="4199674"/>
          </a:xfrm>
          <a:prstGeom prst="rect">
            <a:avLst/>
          </a:prstGeom>
        </p:spPr>
      </p:pic>
    </p:spTree>
    <p:extLst>
      <p:ext uri="{BB962C8B-B14F-4D97-AF65-F5344CB8AC3E}">
        <p14:creationId xmlns:p14="http://schemas.microsoft.com/office/powerpoint/2010/main" val="607847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1" y="63910"/>
            <a:ext cx="5555848"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Struktura głosujących </a:t>
            </a:r>
            <a:br>
              <a:rPr lang="pl-PL" sz="28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według obszarów</a:t>
            </a:r>
          </a:p>
        </p:txBody>
      </p:sp>
      <p:graphicFrame>
        <p:nvGraphicFramePr>
          <p:cNvPr id="4" name="Wykres 3">
            <a:extLst>
              <a:ext uri="{FF2B5EF4-FFF2-40B4-BE49-F238E27FC236}">
                <a16:creationId xmlns:a16="http://schemas.microsoft.com/office/drawing/2014/main" id="{A097B63B-5F1D-42F7-B7E0-C04E184DBD94}"/>
              </a:ext>
            </a:extLst>
          </p:cNvPr>
          <p:cNvGraphicFramePr/>
          <p:nvPr>
            <p:extLst>
              <p:ext uri="{D42A27DB-BD31-4B8C-83A1-F6EECF244321}">
                <p14:modId xmlns:p14="http://schemas.microsoft.com/office/powerpoint/2010/main" val="3471061131"/>
              </p:ext>
            </p:extLst>
          </p:nvPr>
        </p:nvGraphicFramePr>
        <p:xfrm>
          <a:off x="5822066" y="63911"/>
          <a:ext cx="6461205" cy="6730180"/>
        </p:xfrm>
        <a:graphic>
          <a:graphicData uri="http://schemas.openxmlformats.org/drawingml/2006/chart">
            <c:chart xmlns:c="http://schemas.openxmlformats.org/drawingml/2006/chart" xmlns:r="http://schemas.openxmlformats.org/officeDocument/2006/relationships" r:id="rId2"/>
          </a:graphicData>
        </a:graphic>
      </p:graphicFrame>
      <p:sp>
        <p:nvSpPr>
          <p:cNvPr id="9" name="pole tekstowe 8">
            <a:extLst>
              <a:ext uri="{FF2B5EF4-FFF2-40B4-BE49-F238E27FC236}">
                <a16:creationId xmlns:a16="http://schemas.microsoft.com/office/drawing/2014/main" id="{DDB851A6-C256-49C3-A357-974416F524E3}"/>
              </a:ext>
            </a:extLst>
          </p:cNvPr>
          <p:cNvSpPr txBox="1"/>
          <p:nvPr/>
        </p:nvSpPr>
        <p:spPr>
          <a:xfrm>
            <a:off x="185196" y="1846246"/>
            <a:ext cx="5910804" cy="5262979"/>
          </a:xfrm>
          <a:prstGeom prst="rect">
            <a:avLst/>
          </a:prstGeom>
          <a:noFill/>
        </p:spPr>
        <p:txBody>
          <a:bodyPr wrap="square">
            <a:spAutoFit/>
          </a:bodyPr>
          <a:lstStyle/>
          <a:p>
            <a:r>
              <a:rPr lang="pl-PL" sz="1600" dirty="0"/>
              <a:t>Największy spadek aktywności wystąpił w odniesieniu do obszaru Skolwin, </a:t>
            </a:r>
            <a:r>
              <a:rPr lang="pl-PL" sz="1600" dirty="0" err="1"/>
              <a:t>Stołczyn</a:t>
            </a:r>
            <a:r>
              <a:rPr lang="pl-PL" sz="1600" dirty="0"/>
              <a:t>, </a:t>
            </a:r>
            <a:r>
              <a:rPr lang="pl-PL" sz="1600" dirty="0" err="1"/>
              <a:t>Golęcino</a:t>
            </a:r>
            <a:r>
              <a:rPr lang="pl-PL" sz="1600" dirty="0"/>
              <a:t>-Gocław, gdyż żadne projekty z tego obszaru nie były poddane głosowaniu. </a:t>
            </a:r>
          </a:p>
          <a:p>
            <a:endParaRPr lang="pl-PL" sz="1600" dirty="0"/>
          </a:p>
          <a:p>
            <a:r>
              <a:rPr lang="pl-PL" sz="1600" dirty="0"/>
              <a:t>Znaczny spadek zainteresowania odnotowano, także w obszarze </a:t>
            </a:r>
            <a:r>
              <a:rPr lang="pl-PL" sz="1600" dirty="0" err="1"/>
              <a:t>Drzetowo</a:t>
            </a:r>
            <a:r>
              <a:rPr lang="pl-PL" sz="1600" dirty="0"/>
              <a:t>-Grabowo - 28% oraz </a:t>
            </a:r>
            <a:r>
              <a:rPr lang="pl-PL" sz="1600" dirty="0" err="1"/>
              <a:t>Arkońskie-Niemierzyn</a:t>
            </a:r>
            <a:r>
              <a:rPr lang="pl-PL" sz="1600" dirty="0"/>
              <a:t> - ponad 10%.</a:t>
            </a:r>
          </a:p>
          <a:p>
            <a:endParaRPr lang="pl-PL" sz="1600" dirty="0"/>
          </a:p>
          <a:p>
            <a:r>
              <a:rPr lang="pl-PL" sz="1600" dirty="0"/>
              <a:t>Wysokie, ponad 50%, zainteresowanie projektami charakteryzuje obszar Bukowo - Warszewo.  Podobnie odnotowano wysoki wskaźnik zainteresowania mieszkańców miasta projektami zlokalizowanymi w obszarze Płonia – </a:t>
            </a:r>
            <a:r>
              <a:rPr lang="pl-PL" sz="1600" dirty="0" err="1"/>
              <a:t>Śmierdnica</a:t>
            </a:r>
            <a:r>
              <a:rPr lang="pl-PL" sz="1600" dirty="0"/>
              <a:t> – Jezierzyce, Kijewo, </a:t>
            </a:r>
            <a:r>
              <a:rPr lang="pl-PL" sz="1600" dirty="0" err="1"/>
              <a:t>Wielgowo</a:t>
            </a:r>
            <a:r>
              <a:rPr lang="pl-PL" sz="1600" dirty="0"/>
              <a:t> – </a:t>
            </a:r>
            <a:r>
              <a:rPr lang="pl-PL" sz="1600" dirty="0" err="1"/>
              <a:t>Sławociesze</a:t>
            </a:r>
            <a:r>
              <a:rPr lang="pl-PL" sz="1600" dirty="0"/>
              <a:t> – Zdunowo, Załom – Kasztanowe (z 34% do 49%) oraz w trzech dalszych obszarach Prawobrzeża: w Dąbiu z 15,5% do 27,2%; Bukowym - </a:t>
            </a:r>
            <a:r>
              <a:rPr lang="pl-PL" sz="1600" dirty="0" err="1"/>
              <a:t>Klęskowie</a:t>
            </a:r>
            <a:r>
              <a:rPr lang="pl-PL" sz="1600" dirty="0"/>
              <a:t> z 18,8% do 23,9% oraz w obszarze </a:t>
            </a:r>
            <a:r>
              <a:rPr lang="pl-PL" sz="1600" dirty="0" err="1"/>
              <a:t>Żydowce</a:t>
            </a:r>
            <a:r>
              <a:rPr lang="pl-PL" sz="1600" dirty="0"/>
              <a:t>-Klucz, Podjuchy, Zdroje, gdzie nastąpił wzrost z 14,9% do 24,2%. </a:t>
            </a:r>
          </a:p>
          <a:p>
            <a:endParaRPr lang="pl-PL" sz="1600" dirty="0"/>
          </a:p>
          <a:p>
            <a:r>
              <a:rPr lang="pl-PL" sz="1600" dirty="0"/>
              <a:t>Należy nadmienić, że w SBO, mieszkańców nie obowiązuje rejonizacja, co powoduje, że mieszkańcy miasta mogą wspierać projekty w innych osiedlach, niż w którym się zamieszkuje. Dlatego dane te mają charakter poglądowy. </a:t>
            </a:r>
          </a:p>
          <a:p>
            <a:endParaRPr lang="pl-PL" sz="1600" dirty="0"/>
          </a:p>
        </p:txBody>
      </p:sp>
      <p:sp>
        <p:nvSpPr>
          <p:cNvPr id="11" name="pole tekstowe 10">
            <a:extLst>
              <a:ext uri="{FF2B5EF4-FFF2-40B4-BE49-F238E27FC236}">
                <a16:creationId xmlns:a16="http://schemas.microsoft.com/office/drawing/2014/main" id="{EB36BF48-1420-49F2-90E5-46C708A70645}"/>
              </a:ext>
            </a:extLst>
          </p:cNvPr>
          <p:cNvSpPr txBox="1"/>
          <p:nvPr/>
        </p:nvSpPr>
        <p:spPr>
          <a:xfrm>
            <a:off x="266219" y="1084984"/>
            <a:ext cx="5636870" cy="646331"/>
          </a:xfrm>
          <a:prstGeom prst="rect">
            <a:avLst/>
          </a:prstGeom>
          <a:noFill/>
        </p:spPr>
        <p:txBody>
          <a:bodyPr wrap="square">
            <a:spAutoFit/>
          </a:bodyPr>
          <a:lstStyle/>
          <a:p>
            <a:pPr algn="just">
              <a:spcAft>
                <a:spcPts val="1000"/>
              </a:spcAft>
            </a:pPr>
            <a:r>
              <a:rPr lang="pl-PL" sz="1800" dirty="0">
                <a:solidFill>
                  <a:srgbClr val="44546A"/>
                </a:solidFill>
                <a:effectLst/>
                <a:latin typeface="Calibri" panose="020F0502020204030204" pitchFamily="34" charset="0"/>
                <a:ea typeface="Times New Roman" panose="02020603050405020304" pitchFamily="18" charset="0"/>
                <a:cs typeface="Calibri" panose="020F0502020204030204" pitchFamily="34" charset="0"/>
              </a:rPr>
              <a:t>Zestawienie liczby oddanych głosów na projekty osiedlowe w stosunku do liczby mieszkańców w SBO 2021 i SBO 2022</a:t>
            </a:r>
          </a:p>
        </p:txBody>
      </p:sp>
    </p:spTree>
    <p:extLst>
      <p:ext uri="{BB962C8B-B14F-4D97-AF65-F5344CB8AC3E}">
        <p14:creationId xmlns:p14="http://schemas.microsoft.com/office/powerpoint/2010/main" val="4011110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1" y="63910"/>
            <a:ext cx="5555848"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Struktura głosujących </a:t>
            </a:r>
            <a:br>
              <a:rPr lang="pl-PL" sz="28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według wieku</a:t>
            </a:r>
          </a:p>
        </p:txBody>
      </p:sp>
      <p:graphicFrame>
        <p:nvGraphicFramePr>
          <p:cNvPr id="8" name="Wykres 7">
            <a:extLst>
              <a:ext uri="{FF2B5EF4-FFF2-40B4-BE49-F238E27FC236}">
                <a16:creationId xmlns:a16="http://schemas.microsoft.com/office/drawing/2014/main" id="{D2BA59D5-39B8-4A7E-A5C0-944081681B34}"/>
              </a:ext>
            </a:extLst>
          </p:cNvPr>
          <p:cNvGraphicFramePr/>
          <p:nvPr>
            <p:extLst>
              <p:ext uri="{D42A27DB-BD31-4B8C-83A1-F6EECF244321}">
                <p14:modId xmlns:p14="http://schemas.microsoft.com/office/powerpoint/2010/main" val="2664696529"/>
              </p:ext>
            </p:extLst>
          </p:nvPr>
        </p:nvGraphicFramePr>
        <p:xfrm>
          <a:off x="6278001" y="0"/>
          <a:ext cx="5913999"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pole tekstowe 11">
            <a:extLst>
              <a:ext uri="{FF2B5EF4-FFF2-40B4-BE49-F238E27FC236}">
                <a16:creationId xmlns:a16="http://schemas.microsoft.com/office/drawing/2014/main" id="{BF04954A-4409-4ECB-A877-3BF7CBFC2238}"/>
              </a:ext>
            </a:extLst>
          </p:cNvPr>
          <p:cNvSpPr txBox="1"/>
          <p:nvPr/>
        </p:nvSpPr>
        <p:spPr>
          <a:xfrm>
            <a:off x="120269" y="1968288"/>
            <a:ext cx="6157732" cy="3693319"/>
          </a:xfrm>
          <a:prstGeom prst="rect">
            <a:avLst/>
          </a:prstGeom>
          <a:noFill/>
        </p:spPr>
        <p:txBody>
          <a:bodyPr wrap="square">
            <a:spAutoFit/>
          </a:bodyPr>
          <a:lstStyle/>
          <a:p>
            <a:r>
              <a:rPr lang="pl-PL" dirty="0"/>
              <a:t>Aktywny udział w SBO 2022 bez wątpienia powiązany jest z wiekiem głosujących osób. W poprzedniej edycji (SBO 2021) średni wiek głosujących zawierał się od 35 lat głosujących na projekty z Osiedla Centrum do 44 lat na projekty z Osiedla Słoneczne i Osiedla Majowe. Różnica wieku wynosiła więc 9 lat, co jest znaczną wartością przy stosunkowo mało zróżnicowanej strukturze wieku pomiędzy mieszkańcami osiedli. </a:t>
            </a:r>
          </a:p>
          <a:p>
            <a:endParaRPr lang="pl-PL" dirty="0"/>
          </a:p>
          <a:p>
            <a:r>
              <a:rPr lang="pl-PL" dirty="0"/>
              <a:t>Analiza danych dotyczących wieku z edycji SBO 2022 wskazuje na obniżenie się wieku osób głosujących. Jeżeli w SBO 2021 średni wiek głosujących wynosił 39,8 lat, to w edycji SBO 2022 wyniósł już 37,9 lat. Średnio wiek głosujących był więc o prawie dwa lata niższy.</a:t>
            </a:r>
          </a:p>
        </p:txBody>
      </p:sp>
      <p:sp>
        <p:nvSpPr>
          <p:cNvPr id="14" name="pole tekstowe 13">
            <a:extLst>
              <a:ext uri="{FF2B5EF4-FFF2-40B4-BE49-F238E27FC236}">
                <a16:creationId xmlns:a16="http://schemas.microsoft.com/office/drawing/2014/main" id="{08F6C3FE-EFE9-47F6-8158-EED908FD99E8}"/>
              </a:ext>
            </a:extLst>
          </p:cNvPr>
          <p:cNvSpPr txBox="1"/>
          <p:nvPr/>
        </p:nvSpPr>
        <p:spPr>
          <a:xfrm>
            <a:off x="120269" y="1200239"/>
            <a:ext cx="6157732" cy="646331"/>
          </a:xfrm>
          <a:prstGeom prst="rect">
            <a:avLst/>
          </a:prstGeom>
          <a:noFill/>
        </p:spPr>
        <p:txBody>
          <a:bodyPr wrap="square">
            <a:spAutoFit/>
          </a:bodyPr>
          <a:lstStyle/>
          <a:p>
            <a:r>
              <a:rPr lang="pl-PL" sz="1800" dirty="0">
                <a:effectLst/>
                <a:latin typeface="Gill Sans MT" panose="020B0502020104020203" pitchFamily="34" charset="-18"/>
                <a:ea typeface="Times New Roman" panose="02020603050405020304" pitchFamily="18" charset="0"/>
                <a:cs typeface="Times New Roman" panose="02020603050405020304" pitchFamily="18" charset="0"/>
              </a:rPr>
              <a:t>Średni wiek głosujących wg obszarów głosowania w SBO 2021 i SBO 2022</a:t>
            </a:r>
            <a:endParaRPr lang="pl-PL" dirty="0"/>
          </a:p>
        </p:txBody>
      </p:sp>
    </p:spTree>
    <p:extLst>
      <p:ext uri="{BB962C8B-B14F-4D97-AF65-F5344CB8AC3E}">
        <p14:creationId xmlns:p14="http://schemas.microsoft.com/office/powerpoint/2010/main" val="23950730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1" y="63910"/>
            <a:ext cx="9167148"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Struktura głosujących według płci</a:t>
            </a:r>
          </a:p>
        </p:txBody>
      </p:sp>
      <p:sp>
        <p:nvSpPr>
          <p:cNvPr id="9" name="pole tekstowe 8">
            <a:extLst>
              <a:ext uri="{FF2B5EF4-FFF2-40B4-BE49-F238E27FC236}">
                <a16:creationId xmlns:a16="http://schemas.microsoft.com/office/drawing/2014/main" id="{66AD6650-560B-4443-98AE-DAF1CD43EEF5}"/>
              </a:ext>
            </a:extLst>
          </p:cNvPr>
          <p:cNvSpPr txBox="1"/>
          <p:nvPr/>
        </p:nvSpPr>
        <p:spPr>
          <a:xfrm>
            <a:off x="543267" y="1375303"/>
            <a:ext cx="10683432" cy="2031325"/>
          </a:xfrm>
          <a:prstGeom prst="rect">
            <a:avLst/>
          </a:prstGeom>
          <a:noFill/>
        </p:spPr>
        <p:txBody>
          <a:bodyPr wrap="square">
            <a:spAutoFit/>
          </a:bodyPr>
          <a:lstStyle/>
          <a:p>
            <a:r>
              <a:rPr lang="pl-PL" dirty="0"/>
              <a:t>Kobiety w największym stopniu poparły projekty dotyczące wspólnej przestrzeni wypoczynkowej, parków, miejsc wspólnego spędzania wolnego czasu. Ponad 63% poparcia wśród pań uzyskał projekt "Parkowe źródełka dla ciebie i pupila". Na drugim miejscu jest projekt "Bezpieczne chodniki", a na trzecim "Muzyczny Park Chopina". </a:t>
            </a:r>
          </a:p>
          <a:p>
            <a:endParaRPr lang="pl-PL" dirty="0"/>
          </a:p>
          <a:p>
            <a:endParaRPr lang="pl-PL" dirty="0"/>
          </a:p>
          <a:p>
            <a:endParaRPr lang="pl-PL" dirty="0"/>
          </a:p>
          <a:p>
            <a:endParaRPr lang="pl-PL" dirty="0"/>
          </a:p>
        </p:txBody>
      </p:sp>
      <p:pic>
        <p:nvPicPr>
          <p:cNvPr id="6" name="Obraz 5">
            <a:extLst>
              <a:ext uri="{FF2B5EF4-FFF2-40B4-BE49-F238E27FC236}">
                <a16:creationId xmlns:a16="http://schemas.microsoft.com/office/drawing/2014/main" id="{8A1B00A2-BA55-4113-8574-2A532788DB60}"/>
              </a:ext>
            </a:extLst>
          </p:cNvPr>
          <p:cNvPicPr>
            <a:picLocks noChangeAspect="1"/>
          </p:cNvPicPr>
          <p:nvPr/>
        </p:nvPicPr>
        <p:blipFill>
          <a:blip r:embed="rId2"/>
          <a:stretch>
            <a:fillRect/>
          </a:stretch>
        </p:blipFill>
        <p:spPr>
          <a:xfrm>
            <a:off x="2003546" y="3300119"/>
            <a:ext cx="7762875" cy="2733675"/>
          </a:xfrm>
          <a:prstGeom prst="rect">
            <a:avLst/>
          </a:prstGeom>
        </p:spPr>
      </p:pic>
    </p:spTree>
    <p:extLst>
      <p:ext uri="{BB962C8B-B14F-4D97-AF65-F5344CB8AC3E}">
        <p14:creationId xmlns:p14="http://schemas.microsoft.com/office/powerpoint/2010/main" val="747028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1" y="63910"/>
            <a:ext cx="9167148"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Struktura głosujących według płci</a:t>
            </a:r>
          </a:p>
        </p:txBody>
      </p:sp>
      <p:sp>
        <p:nvSpPr>
          <p:cNvPr id="9" name="pole tekstowe 8">
            <a:extLst>
              <a:ext uri="{FF2B5EF4-FFF2-40B4-BE49-F238E27FC236}">
                <a16:creationId xmlns:a16="http://schemas.microsoft.com/office/drawing/2014/main" id="{66AD6650-560B-4443-98AE-DAF1CD43EEF5}"/>
              </a:ext>
            </a:extLst>
          </p:cNvPr>
          <p:cNvSpPr txBox="1"/>
          <p:nvPr/>
        </p:nvSpPr>
        <p:spPr>
          <a:xfrm>
            <a:off x="277793" y="1375303"/>
            <a:ext cx="11516810" cy="2308324"/>
          </a:xfrm>
          <a:prstGeom prst="rect">
            <a:avLst/>
          </a:prstGeom>
          <a:noFill/>
        </p:spPr>
        <p:txBody>
          <a:bodyPr wrap="square">
            <a:spAutoFit/>
          </a:bodyPr>
          <a:lstStyle/>
          <a:p>
            <a:r>
              <a:rPr lang="pl-PL" dirty="0"/>
              <a:t>Najniższe poparcie kobiet - na poziomie 31- 32% - mają dwa projekty "Instalacja Artystyczno-Edukacyjna" oraz "Wirtualne Muzeum Pogoni Szczecin". </a:t>
            </a:r>
          </a:p>
          <a:p>
            <a:endParaRPr lang="pl-PL" dirty="0"/>
          </a:p>
          <a:p>
            <a:endParaRPr lang="pl-PL" dirty="0"/>
          </a:p>
          <a:p>
            <a:endParaRPr lang="pl-PL" dirty="0"/>
          </a:p>
          <a:p>
            <a:endParaRPr lang="pl-PL" dirty="0"/>
          </a:p>
          <a:p>
            <a:endParaRPr lang="pl-PL" dirty="0"/>
          </a:p>
          <a:p>
            <a:endParaRPr lang="pl-PL" dirty="0"/>
          </a:p>
        </p:txBody>
      </p:sp>
      <p:pic>
        <p:nvPicPr>
          <p:cNvPr id="4" name="Obraz 3">
            <a:extLst>
              <a:ext uri="{FF2B5EF4-FFF2-40B4-BE49-F238E27FC236}">
                <a16:creationId xmlns:a16="http://schemas.microsoft.com/office/drawing/2014/main" id="{E56D70B6-8853-4621-91B0-F8976395D779}"/>
              </a:ext>
            </a:extLst>
          </p:cNvPr>
          <p:cNvPicPr>
            <a:picLocks noChangeAspect="1"/>
          </p:cNvPicPr>
          <p:nvPr/>
        </p:nvPicPr>
        <p:blipFill>
          <a:blip r:embed="rId2"/>
          <a:stretch>
            <a:fillRect/>
          </a:stretch>
        </p:blipFill>
        <p:spPr>
          <a:xfrm>
            <a:off x="2430985" y="3815715"/>
            <a:ext cx="7210425" cy="2152650"/>
          </a:xfrm>
          <a:prstGeom prst="rect">
            <a:avLst/>
          </a:prstGeom>
        </p:spPr>
      </p:pic>
      <p:pic>
        <p:nvPicPr>
          <p:cNvPr id="7" name="Obraz 6">
            <a:extLst>
              <a:ext uri="{FF2B5EF4-FFF2-40B4-BE49-F238E27FC236}">
                <a16:creationId xmlns:a16="http://schemas.microsoft.com/office/drawing/2014/main" id="{C74DB8EC-29FC-4595-923C-4110E7C62258}"/>
              </a:ext>
            </a:extLst>
          </p:cNvPr>
          <p:cNvPicPr>
            <a:picLocks noChangeAspect="1"/>
          </p:cNvPicPr>
          <p:nvPr/>
        </p:nvPicPr>
        <p:blipFill>
          <a:blip r:embed="rId3"/>
          <a:stretch>
            <a:fillRect/>
          </a:stretch>
        </p:blipFill>
        <p:spPr>
          <a:xfrm>
            <a:off x="2430985" y="3252650"/>
            <a:ext cx="4838700" cy="466725"/>
          </a:xfrm>
          <a:prstGeom prst="rect">
            <a:avLst/>
          </a:prstGeom>
        </p:spPr>
      </p:pic>
    </p:spTree>
    <p:extLst>
      <p:ext uri="{BB962C8B-B14F-4D97-AF65-F5344CB8AC3E}">
        <p14:creationId xmlns:p14="http://schemas.microsoft.com/office/powerpoint/2010/main" val="18232584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Problem głosowania na kartach papierowych</a:t>
            </a: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„Wirtualne Muzeum Pogoni” oraz „Instalacja Artystyczno-Edukacyjna” uzyskały największe wsparcie ze strony glosujących poprzez formularze papierowe. Oba projekty uzyskały tą drogą ponad 2,3 tysiąca głosów.</a:t>
            </a:r>
          </a:p>
        </p:txBody>
      </p:sp>
      <p:graphicFrame>
        <p:nvGraphicFramePr>
          <p:cNvPr id="6" name="Wykres 5">
            <a:extLst>
              <a:ext uri="{FF2B5EF4-FFF2-40B4-BE49-F238E27FC236}">
                <a16:creationId xmlns:a16="http://schemas.microsoft.com/office/drawing/2014/main" id="{D97783AE-79AB-4F00-8973-282D4A99E5F2}"/>
              </a:ext>
            </a:extLst>
          </p:cNvPr>
          <p:cNvGraphicFramePr/>
          <p:nvPr>
            <p:extLst>
              <p:ext uri="{D42A27DB-BD31-4B8C-83A1-F6EECF244321}">
                <p14:modId xmlns:p14="http://schemas.microsoft.com/office/powerpoint/2010/main" val="3196574969"/>
              </p:ext>
            </p:extLst>
          </p:nvPr>
        </p:nvGraphicFramePr>
        <p:xfrm>
          <a:off x="1125415" y="1828800"/>
          <a:ext cx="7713785" cy="4740812"/>
        </p:xfrm>
        <a:graphic>
          <a:graphicData uri="http://schemas.openxmlformats.org/drawingml/2006/chart">
            <c:chart xmlns:c="http://schemas.openxmlformats.org/drawingml/2006/chart" xmlns:r="http://schemas.openxmlformats.org/officeDocument/2006/relationships" r:id="rId2"/>
          </a:graphicData>
        </a:graphic>
      </p:graphicFrame>
      <p:sp>
        <p:nvSpPr>
          <p:cNvPr id="8" name="pole tekstowe 7">
            <a:extLst>
              <a:ext uri="{FF2B5EF4-FFF2-40B4-BE49-F238E27FC236}">
                <a16:creationId xmlns:a16="http://schemas.microsoft.com/office/drawing/2014/main" id="{0DCBC402-9679-46AF-8DF4-B4CCD528D176}"/>
              </a:ext>
            </a:extLst>
          </p:cNvPr>
          <p:cNvSpPr txBox="1"/>
          <p:nvPr/>
        </p:nvSpPr>
        <p:spPr>
          <a:xfrm>
            <a:off x="417026" y="1268354"/>
            <a:ext cx="8079129" cy="646331"/>
          </a:xfrm>
          <a:prstGeom prst="rect">
            <a:avLst/>
          </a:prstGeom>
          <a:noFill/>
        </p:spPr>
        <p:txBody>
          <a:bodyPr wrap="square">
            <a:spAutoFit/>
          </a:bodyPr>
          <a:lstStyle/>
          <a:p>
            <a:pPr algn="ctr">
              <a:spcAft>
                <a:spcPts val="1000"/>
              </a:spcAft>
            </a:pPr>
            <a:r>
              <a:rPr lang="pl-PL" sz="1800" dirty="0">
                <a:solidFill>
                  <a:srgbClr val="44546A"/>
                </a:solidFill>
                <a:effectLst/>
                <a:latin typeface="Calibri" panose="020F0502020204030204" pitchFamily="34" charset="0"/>
                <a:ea typeface="Times New Roman" panose="02020603050405020304" pitchFamily="18" charset="0"/>
                <a:cs typeface="Calibri" panose="020F0502020204030204" pitchFamily="34" charset="0"/>
              </a:rPr>
              <a:t>Wykres 7. Liczba złożonych formularzy papierowych wśród zwycięskich projektów SBO 2022</a:t>
            </a:r>
          </a:p>
        </p:txBody>
      </p:sp>
    </p:spTree>
    <p:extLst>
      <p:ext uri="{BB962C8B-B14F-4D97-AF65-F5344CB8AC3E}">
        <p14:creationId xmlns:p14="http://schemas.microsoft.com/office/powerpoint/2010/main" val="2532328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63910"/>
            <a:ext cx="8913181" cy="1001186"/>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Problem głosowania na kartach papierowych</a:t>
            </a: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endParaRPr lang="pl-PL" sz="2000" dirty="0">
              <a:latin typeface="+mj-lt"/>
            </a:endParaRPr>
          </a:p>
          <a:p>
            <a:pPr algn="ctr"/>
            <a:r>
              <a:rPr lang="pl-PL" sz="2000" dirty="0">
                <a:latin typeface="+mj-lt"/>
              </a:rPr>
              <a:t>To właśnie te dwa projekty uzyskały najwięcej głosów nieważnych. W sposób nieważny na „Wirtualne Muzeum Pogoni Szczecin” oddano 898 głosów, zaś na „Instalację Artystyczno-Edukacyjną” – 579 głosów.</a:t>
            </a:r>
          </a:p>
        </p:txBody>
      </p:sp>
      <p:graphicFrame>
        <p:nvGraphicFramePr>
          <p:cNvPr id="9" name="Wykres 8">
            <a:extLst>
              <a:ext uri="{FF2B5EF4-FFF2-40B4-BE49-F238E27FC236}">
                <a16:creationId xmlns:a16="http://schemas.microsoft.com/office/drawing/2014/main" id="{A7A02D6F-B736-492B-8C21-8430959A8A87}"/>
              </a:ext>
            </a:extLst>
          </p:cNvPr>
          <p:cNvGraphicFramePr/>
          <p:nvPr>
            <p:extLst>
              <p:ext uri="{D42A27DB-BD31-4B8C-83A1-F6EECF244321}">
                <p14:modId xmlns:p14="http://schemas.microsoft.com/office/powerpoint/2010/main" val="204632322"/>
              </p:ext>
            </p:extLst>
          </p:nvPr>
        </p:nvGraphicFramePr>
        <p:xfrm>
          <a:off x="1261641" y="1504709"/>
          <a:ext cx="6490726" cy="5050836"/>
        </p:xfrm>
        <a:graphic>
          <a:graphicData uri="http://schemas.openxmlformats.org/drawingml/2006/chart">
            <c:chart xmlns:c="http://schemas.openxmlformats.org/drawingml/2006/chart" xmlns:r="http://schemas.openxmlformats.org/officeDocument/2006/relationships" r:id="rId2"/>
          </a:graphicData>
        </a:graphic>
      </p:graphicFrame>
      <p:sp>
        <p:nvSpPr>
          <p:cNvPr id="11" name="pole tekstowe 10">
            <a:extLst>
              <a:ext uri="{FF2B5EF4-FFF2-40B4-BE49-F238E27FC236}">
                <a16:creationId xmlns:a16="http://schemas.microsoft.com/office/drawing/2014/main" id="{9E0A2923-27A3-4652-A4DF-AFC19040AD4E}"/>
              </a:ext>
            </a:extLst>
          </p:cNvPr>
          <p:cNvSpPr txBox="1"/>
          <p:nvPr/>
        </p:nvSpPr>
        <p:spPr>
          <a:xfrm>
            <a:off x="1261641" y="1182468"/>
            <a:ext cx="6993779" cy="369332"/>
          </a:xfrm>
          <a:prstGeom prst="rect">
            <a:avLst/>
          </a:prstGeom>
          <a:noFill/>
        </p:spPr>
        <p:txBody>
          <a:bodyPr wrap="square">
            <a:spAutoFit/>
          </a:bodyPr>
          <a:lstStyle/>
          <a:p>
            <a:pPr algn="just">
              <a:spcAft>
                <a:spcPts val="1000"/>
              </a:spcAft>
            </a:pPr>
            <a:r>
              <a:rPr lang="pl-PL" sz="1800" dirty="0">
                <a:solidFill>
                  <a:srgbClr val="44546A"/>
                </a:solidFill>
                <a:effectLst/>
                <a:latin typeface="Calibri" panose="020F0502020204030204" pitchFamily="34" charset="0"/>
                <a:ea typeface="Times New Roman" panose="02020603050405020304" pitchFamily="18" charset="0"/>
                <a:cs typeface="Calibri" panose="020F0502020204030204" pitchFamily="34" charset="0"/>
              </a:rPr>
              <a:t>Wykres 8. Głosy nieważne oddane na zwycięskie projekty w SBO 2022</a:t>
            </a:r>
          </a:p>
        </p:txBody>
      </p:sp>
    </p:spTree>
    <p:extLst>
      <p:ext uri="{BB962C8B-B14F-4D97-AF65-F5344CB8AC3E}">
        <p14:creationId xmlns:p14="http://schemas.microsoft.com/office/powerpoint/2010/main" val="3910425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708C-072C-D64F-9424-7E19F4824330}"/>
              </a:ext>
            </a:extLst>
          </p:cNvPr>
          <p:cNvSpPr>
            <a:spLocks noGrp="1"/>
          </p:cNvSpPr>
          <p:nvPr>
            <p:ph type="ctrTitle"/>
          </p:nvPr>
        </p:nvSpPr>
        <p:spPr/>
        <p:txBody>
          <a:bodyPr/>
          <a:lstStyle/>
          <a:p>
            <a:r>
              <a:rPr lang="en-PL" dirty="0"/>
              <a:t>PROJEKTY</a:t>
            </a:r>
          </a:p>
        </p:txBody>
      </p:sp>
    </p:spTree>
    <p:extLst>
      <p:ext uri="{BB962C8B-B14F-4D97-AF65-F5344CB8AC3E}">
        <p14:creationId xmlns:p14="http://schemas.microsoft.com/office/powerpoint/2010/main" val="427423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349646"/>
            <a:ext cx="8913181" cy="662782"/>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rmAutofit/>
          </a:bodyPr>
          <a:lstStyle/>
          <a:p>
            <a:r>
              <a:rPr lang="pl-PL" sz="3600" dirty="0">
                <a:solidFill>
                  <a:schemeClr val="bg1"/>
                </a:solidFill>
                <a:latin typeface="Arial" panose="020B0604020202020204" pitchFamily="34" charset="0"/>
                <a:cs typeface="Arial" panose="020B0604020202020204" pitchFamily="34" charset="0"/>
              </a:rPr>
              <a:t>Wnioskodawcy - struktura płci i wieku</a:t>
            </a:r>
            <a:endParaRPr lang="en-US" sz="36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endParaRPr lang="pl-PL" dirty="0"/>
          </a:p>
          <a:p>
            <a:endParaRPr lang="pl-PL" dirty="0"/>
          </a:p>
          <a:p>
            <a:endParaRPr lang="pl-PL" dirty="0"/>
          </a:p>
          <a:p>
            <a:endParaRPr lang="pl-PL" dirty="0"/>
          </a:p>
          <a:p>
            <a:pPr algn="ctr"/>
            <a:r>
              <a:rPr lang="pl-PL" sz="2000" dirty="0">
                <a:latin typeface="+mj-lt"/>
              </a:rPr>
              <a:t>W kolejnych latach wśród respondentów dominują mężczyźni. Dysproporcja ta utrzymuje się od pięciu lat bez wyraźnego trendu. </a:t>
            </a:r>
            <a:endParaRPr lang="en-US" sz="2000" dirty="0">
              <a:latin typeface="+mj-lt"/>
            </a:endParaRPr>
          </a:p>
          <a:p>
            <a:pPr algn="ctr"/>
            <a:endParaRPr lang="pl-PL" dirty="0"/>
          </a:p>
          <a:p>
            <a:pPr algn="ctr"/>
            <a:endParaRPr lang="pl-PL" dirty="0"/>
          </a:p>
          <a:p>
            <a:pPr algn="ctr"/>
            <a:r>
              <a:rPr lang="pl-PL" sz="1800" dirty="0">
                <a:solidFill>
                  <a:schemeClr val="tx2">
                    <a:lumMod val="60000"/>
                    <a:lumOff val="40000"/>
                  </a:schemeClr>
                </a:solidFill>
                <a:latin typeface="+mj-lt"/>
                <a:sym typeface="Wingdings 3" panose="05040102010807070707" pitchFamily="18" charset="2"/>
              </a:rPr>
              <a:t></a:t>
            </a:r>
            <a:endParaRPr lang="pl-PL" sz="1800" dirty="0">
              <a:latin typeface="+mj-lt"/>
            </a:endParaRPr>
          </a:p>
          <a:p>
            <a:pPr algn="ctr"/>
            <a:endParaRPr lang="pl-PL" dirty="0"/>
          </a:p>
          <a:p>
            <a:pPr algn="ctr"/>
            <a:endParaRPr lang="pl-PL" dirty="0"/>
          </a:p>
          <a:p>
            <a:pPr algn="ctr"/>
            <a:r>
              <a:rPr lang="pl-PL" sz="2000" dirty="0">
                <a:latin typeface="+mj-lt"/>
              </a:rPr>
              <a:t>Dominującą kategorią pozostają osoby z przedziału wiekowego 35-44 lata, a cały rozkład należy uznać za zbliżony do rozkładu normalnego z niewielką reprezentacją kategorii skrajnych. </a:t>
            </a:r>
            <a:endParaRPr lang="en-US" sz="2000" dirty="0">
              <a:latin typeface="+mj-lt"/>
            </a:endParaRPr>
          </a:p>
        </p:txBody>
      </p:sp>
      <p:graphicFrame>
        <p:nvGraphicFramePr>
          <p:cNvPr id="5" name="Symbol zastępczy zawartości 4">
            <a:extLst>
              <a:ext uri="{FF2B5EF4-FFF2-40B4-BE49-F238E27FC236}">
                <a16:creationId xmlns:a16="http://schemas.microsoft.com/office/drawing/2014/main" id="{A0CF2B19-BAD3-4BA1-8F65-916B9E6385F6}"/>
              </a:ext>
            </a:extLst>
          </p:cNvPr>
          <p:cNvGraphicFramePr>
            <a:graphicFrameLocks noGrp="1"/>
          </p:cNvGraphicFramePr>
          <p:nvPr>
            <p:ph idx="1"/>
          </p:nvPr>
        </p:nvGraphicFramePr>
        <p:xfrm>
          <a:off x="334296" y="1189704"/>
          <a:ext cx="8209936" cy="2880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Wykres 5">
            <a:extLst>
              <a:ext uri="{FF2B5EF4-FFF2-40B4-BE49-F238E27FC236}">
                <a16:creationId xmlns:a16="http://schemas.microsoft.com/office/drawing/2014/main" id="{674AAE85-6325-4733-AADA-C57366E03071}"/>
              </a:ext>
            </a:extLst>
          </p:cNvPr>
          <p:cNvGraphicFramePr/>
          <p:nvPr/>
        </p:nvGraphicFramePr>
        <p:xfrm>
          <a:off x="334296" y="4348200"/>
          <a:ext cx="8209936" cy="2357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20257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1CB0-346A-8848-A1A8-1447E22DB8A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endParaRPr lang="en-US" sz="3200" kern="1200" dirty="0">
              <a:solidFill>
                <a:schemeClr val="bg1"/>
              </a:solidFill>
              <a:latin typeface="+mj-lt"/>
              <a:ea typeface="+mj-ea"/>
              <a:cs typeface="+mj-cs"/>
            </a:endParaRPr>
          </a:p>
        </p:txBody>
      </p:sp>
      <p:sp>
        <p:nvSpPr>
          <p:cNvPr id="8" name="Rectangle 7">
            <a:extLst>
              <a:ext uri="{FF2B5EF4-FFF2-40B4-BE49-F238E27FC236}">
                <a16:creationId xmlns:a16="http://schemas.microsoft.com/office/drawing/2014/main" id="{E52DEE5D-2AB3-3042-BEAB-477343C266BE}"/>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bg1"/>
                </a:solidFill>
              </a:rPr>
              <a:t>9. EDYCJA SBO. „TWÓJ POMYSŁ NA MIASTO”</a:t>
            </a:r>
            <a:endParaRPr lang="en-PL" sz="2800" b="1" dirty="0">
              <a:solidFill>
                <a:schemeClr val="bg1"/>
              </a:solidFill>
            </a:endParaRPr>
          </a:p>
        </p:txBody>
      </p:sp>
      <p:sp>
        <p:nvSpPr>
          <p:cNvPr id="3" name="Rectangle 2">
            <a:extLst>
              <a:ext uri="{FF2B5EF4-FFF2-40B4-BE49-F238E27FC236}">
                <a16:creationId xmlns:a16="http://schemas.microsoft.com/office/drawing/2014/main" id="{73961A94-80FF-FA44-945E-63F52AB7A89F}"/>
              </a:ext>
            </a:extLst>
          </p:cNvPr>
          <p:cNvSpPr/>
          <p:nvPr/>
        </p:nvSpPr>
        <p:spPr>
          <a:xfrm>
            <a:off x="2919411" y="2322516"/>
            <a:ext cx="8062913" cy="2251065"/>
          </a:xfrm>
          <a:prstGeom prst="rect">
            <a:avLst/>
          </a:prstGeom>
        </p:spPr>
        <p:txBody>
          <a:bodyPr wrap="square">
            <a:spAutoFit/>
          </a:bodyPr>
          <a:lstStyle/>
          <a:p>
            <a:pPr algn="just">
              <a:lnSpc>
                <a:spcPct val="150000"/>
              </a:lnSpc>
              <a:tabLst>
                <a:tab pos="540385" algn="l"/>
              </a:tabLst>
            </a:pPr>
            <a:r>
              <a:rPr lang="en-PL" sz="2400" b="1" dirty="0">
                <a:solidFill>
                  <a:srgbClr val="002060"/>
                </a:solidFill>
                <a:ea typeface="Calibri" panose="020F0502020204030204" pitchFamily="34" charset="0"/>
                <a:cs typeface="Times New Roman" panose="02020603050405020304" pitchFamily="18" charset="0"/>
              </a:rPr>
              <a:t>kwota </a:t>
            </a:r>
            <a:r>
              <a:rPr lang="pl-PL" sz="2400" b="1" dirty="0">
                <a:solidFill>
                  <a:srgbClr val="002060"/>
                </a:solidFill>
                <a:ea typeface="Calibri" panose="020F0502020204030204" pitchFamily="34" charset="0"/>
                <a:cs typeface="Times New Roman" panose="02020603050405020304" pitchFamily="18" charset="0"/>
              </a:rPr>
              <a:t>alokacji: </a:t>
            </a:r>
            <a:r>
              <a:rPr lang="en-PL" sz="2400" b="1" dirty="0">
                <a:solidFill>
                  <a:srgbClr val="002060"/>
                </a:solidFill>
                <a:ea typeface="Calibri" panose="020F0502020204030204" pitchFamily="34" charset="0"/>
                <a:cs typeface="Times New Roman" panose="02020603050405020304" pitchFamily="18" charset="0"/>
              </a:rPr>
              <a:t>16 700 000 zł. </a:t>
            </a:r>
          </a:p>
          <a:p>
            <a:pPr algn="just">
              <a:lnSpc>
                <a:spcPct val="150000"/>
              </a:lnSpc>
              <a:tabLst>
                <a:tab pos="540385" algn="l"/>
              </a:tabLst>
            </a:pPr>
            <a:r>
              <a:rPr lang="en-PL" sz="2400" b="1" dirty="0">
                <a:solidFill>
                  <a:srgbClr val="002060"/>
                </a:solidFill>
                <a:ea typeface="Calibri" panose="020F0502020204030204" pitchFamily="34" charset="0"/>
                <a:cs typeface="Times New Roman" panose="02020603050405020304" pitchFamily="18" charset="0"/>
              </a:rPr>
              <a:t> </a:t>
            </a:r>
          </a:p>
          <a:p>
            <a:pPr algn="just">
              <a:lnSpc>
                <a:spcPct val="150000"/>
              </a:lnSpc>
              <a:tabLst>
                <a:tab pos="540385" algn="l"/>
              </a:tabLst>
            </a:pPr>
            <a:r>
              <a:rPr lang="en-PL" sz="2400" b="1" dirty="0">
                <a:solidFill>
                  <a:srgbClr val="002060"/>
                </a:solidFill>
                <a:ea typeface="Calibri" panose="020F0502020204030204" pitchFamily="34" charset="0"/>
                <a:cs typeface="Times New Roman" panose="02020603050405020304" pitchFamily="18" charset="0"/>
              </a:rPr>
              <a:t>Projektodawcy złożyli łącznie 187 projekty </a:t>
            </a:r>
          </a:p>
          <a:p>
            <a:pPr algn="just">
              <a:lnSpc>
                <a:spcPct val="150000"/>
              </a:lnSpc>
              <a:tabLst>
                <a:tab pos="540385" algn="l"/>
              </a:tabLst>
            </a:pPr>
            <a:r>
              <a:rPr lang="en-PL" sz="2400" b="1" dirty="0">
                <a:solidFill>
                  <a:srgbClr val="002060"/>
                </a:solidFill>
                <a:ea typeface="Calibri" panose="020F0502020204030204" pitchFamily="34" charset="0"/>
                <a:cs typeface="Times New Roman" panose="02020603050405020304" pitchFamily="18" charset="0"/>
              </a:rPr>
              <a:t>37 o charakterze ogólnomiejskim, 150 o charakterze lokalnym</a:t>
            </a:r>
          </a:p>
        </p:txBody>
      </p:sp>
      <p:pic>
        <p:nvPicPr>
          <p:cNvPr id="7" name="Graphic 6" descr="Clipboard Ticked with solid fill">
            <a:extLst>
              <a:ext uri="{FF2B5EF4-FFF2-40B4-BE49-F238E27FC236}">
                <a16:creationId xmlns:a16="http://schemas.microsoft.com/office/drawing/2014/main" id="{5B248CBA-FBD0-6D4B-96B0-244D9D5CCD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532" y="2409822"/>
            <a:ext cx="2076451" cy="2076451"/>
          </a:xfrm>
          <a:prstGeom prst="rect">
            <a:avLst/>
          </a:prstGeom>
        </p:spPr>
      </p:pic>
    </p:spTree>
    <p:extLst>
      <p:ext uri="{BB962C8B-B14F-4D97-AF65-F5344CB8AC3E}">
        <p14:creationId xmlns:p14="http://schemas.microsoft.com/office/powerpoint/2010/main" val="825621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1CB0-346A-8848-A1A8-1447E22DB8A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endParaRPr lang="en-US" sz="3200" kern="1200" dirty="0">
              <a:solidFill>
                <a:schemeClr val="bg1"/>
              </a:solidFill>
              <a:latin typeface="+mj-lt"/>
              <a:ea typeface="+mj-ea"/>
              <a:cs typeface="+mj-cs"/>
            </a:endParaRPr>
          </a:p>
        </p:txBody>
      </p:sp>
      <p:sp>
        <p:nvSpPr>
          <p:cNvPr id="8" name="Rectangle 7">
            <a:extLst>
              <a:ext uri="{FF2B5EF4-FFF2-40B4-BE49-F238E27FC236}">
                <a16:creationId xmlns:a16="http://schemas.microsoft.com/office/drawing/2014/main" id="{E52DEE5D-2AB3-3042-BEAB-477343C266BE}"/>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bg1"/>
                </a:solidFill>
              </a:rPr>
              <a:t>9. EDYCJA SBO. „TWÓJ POMYSŁ NA MIASTO”</a:t>
            </a:r>
            <a:endParaRPr lang="en-PL" sz="2800" b="1" dirty="0">
              <a:solidFill>
                <a:schemeClr val="bg1"/>
              </a:solidFill>
            </a:endParaRPr>
          </a:p>
        </p:txBody>
      </p:sp>
      <p:sp>
        <p:nvSpPr>
          <p:cNvPr id="3" name="Rectangle 2">
            <a:extLst>
              <a:ext uri="{FF2B5EF4-FFF2-40B4-BE49-F238E27FC236}">
                <a16:creationId xmlns:a16="http://schemas.microsoft.com/office/drawing/2014/main" id="{73961A94-80FF-FA44-945E-63F52AB7A89F}"/>
              </a:ext>
            </a:extLst>
          </p:cNvPr>
          <p:cNvSpPr/>
          <p:nvPr/>
        </p:nvSpPr>
        <p:spPr>
          <a:xfrm>
            <a:off x="2919411" y="2409822"/>
            <a:ext cx="8848046" cy="2558842"/>
          </a:xfrm>
          <a:prstGeom prst="rect">
            <a:avLst/>
          </a:prstGeom>
        </p:spPr>
        <p:txBody>
          <a:bodyPr wrap="square">
            <a:spAutoFit/>
          </a:bodyPr>
          <a:lstStyle/>
          <a:p>
            <a:r>
              <a:rPr lang="en-PL" sz="2400" b="1" dirty="0">
                <a:solidFill>
                  <a:srgbClr val="002060"/>
                </a:solidFill>
              </a:rPr>
              <a:t>Na ostateczną listę do głosowania zostało zakwalifikowanych </a:t>
            </a:r>
            <a:br>
              <a:rPr lang="en-PL" sz="2400" b="1" dirty="0">
                <a:solidFill>
                  <a:srgbClr val="002060"/>
                </a:solidFill>
              </a:rPr>
            </a:br>
            <a:r>
              <a:rPr lang="en-PL" sz="3200" b="1" dirty="0">
                <a:solidFill>
                  <a:srgbClr val="002060"/>
                </a:solidFill>
              </a:rPr>
              <a:t>114 projektów</a:t>
            </a:r>
          </a:p>
          <a:p>
            <a:endParaRPr lang="en-PL" sz="2400" b="1" dirty="0">
              <a:solidFill>
                <a:srgbClr val="002060"/>
              </a:solidFill>
            </a:endParaRPr>
          </a:p>
          <a:p>
            <a:r>
              <a:rPr lang="en-PL" sz="2400" b="1" dirty="0">
                <a:solidFill>
                  <a:srgbClr val="002060"/>
                </a:solidFill>
              </a:rPr>
              <a:t>55 nie uzyskało pozytywnej oceny</a:t>
            </a:r>
          </a:p>
          <a:p>
            <a:r>
              <a:rPr lang="en-PL" sz="2400" b="1" dirty="0">
                <a:solidFill>
                  <a:srgbClr val="002060"/>
                </a:solidFill>
              </a:rPr>
              <a:t>18 projektodawców zadecydowało o wycofaniu złożonego projektu. </a:t>
            </a:r>
          </a:p>
          <a:p>
            <a:pPr algn="just">
              <a:lnSpc>
                <a:spcPct val="150000"/>
              </a:lnSpc>
              <a:tabLst>
                <a:tab pos="540385" algn="l"/>
              </a:tabLst>
            </a:pPr>
            <a:endParaRPr lang="en-PL" sz="2400" b="1" dirty="0">
              <a:solidFill>
                <a:srgbClr val="002060"/>
              </a:solidFill>
              <a:ea typeface="Calibri" panose="020F0502020204030204" pitchFamily="34" charset="0"/>
              <a:cs typeface="Times New Roman" panose="02020603050405020304" pitchFamily="18" charset="0"/>
            </a:endParaRPr>
          </a:p>
        </p:txBody>
      </p:sp>
      <p:pic>
        <p:nvPicPr>
          <p:cNvPr id="7" name="Graphic 6" descr="Clipboard Ticked with solid fill">
            <a:extLst>
              <a:ext uri="{FF2B5EF4-FFF2-40B4-BE49-F238E27FC236}">
                <a16:creationId xmlns:a16="http://schemas.microsoft.com/office/drawing/2014/main" id="{5B248CBA-FBD0-6D4B-96B0-244D9D5CCD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532" y="2409822"/>
            <a:ext cx="2076451" cy="2076451"/>
          </a:xfrm>
          <a:prstGeom prst="rect">
            <a:avLst/>
          </a:prstGeom>
        </p:spPr>
      </p:pic>
    </p:spTree>
    <p:extLst>
      <p:ext uri="{BB962C8B-B14F-4D97-AF65-F5344CB8AC3E}">
        <p14:creationId xmlns:p14="http://schemas.microsoft.com/office/powerpoint/2010/main" val="893226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1CB0-346A-8848-A1A8-1447E22DB8A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endParaRPr lang="en-US" sz="3200" kern="1200" dirty="0">
              <a:solidFill>
                <a:schemeClr val="bg1"/>
              </a:solidFill>
              <a:latin typeface="+mj-lt"/>
              <a:ea typeface="+mj-ea"/>
              <a:cs typeface="+mj-cs"/>
            </a:endParaRPr>
          </a:p>
        </p:txBody>
      </p:sp>
      <p:sp>
        <p:nvSpPr>
          <p:cNvPr id="8" name="Rectangle 7">
            <a:extLst>
              <a:ext uri="{FF2B5EF4-FFF2-40B4-BE49-F238E27FC236}">
                <a16:creationId xmlns:a16="http://schemas.microsoft.com/office/drawing/2014/main" id="{E52DEE5D-2AB3-3042-BEAB-477343C266BE}"/>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bg1"/>
                </a:solidFill>
              </a:rPr>
              <a:t>PROJEKTY SBO W EDYCJACH 2020-2022</a:t>
            </a:r>
            <a:endParaRPr lang="en-PL" sz="2800" b="1" dirty="0">
              <a:solidFill>
                <a:schemeClr val="bg1"/>
              </a:solidFill>
            </a:endParaRPr>
          </a:p>
        </p:txBody>
      </p:sp>
      <p:sp>
        <p:nvSpPr>
          <p:cNvPr id="4" name="Rectangle 1">
            <a:extLst>
              <a:ext uri="{FF2B5EF4-FFF2-40B4-BE49-F238E27FC236}">
                <a16:creationId xmlns:a16="http://schemas.microsoft.com/office/drawing/2014/main" id="{B71A4521-C6B3-034A-965E-2A6310B9637C}"/>
              </a:ext>
            </a:extLst>
          </p:cNvPr>
          <p:cNvSpPr>
            <a:spLocks noChangeArrowheads="1"/>
          </p:cNvSpPr>
          <p:nvPr/>
        </p:nvSpPr>
        <p:spPr bwMode="auto">
          <a:xfrm>
            <a:off x="1650380" y="5780591"/>
            <a:ext cx="95293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en-PL" sz="1400" b="0" i="0" u="none" strike="noStrike" cap="none" normalizeH="0" baseline="0" dirty="0">
                <a:ln>
                  <a:noFill/>
                </a:ln>
                <a:solidFill>
                  <a:schemeClr val="tx1"/>
                </a:solidFill>
                <a:effectLst/>
                <a:latin typeface="Gill Sans MT" panose="020B0502020104020203" pitchFamily="34" charset="77"/>
                <a:ea typeface="Calibri" panose="020F0502020204030204" pitchFamily="34" charset="0"/>
                <a:cs typeface="Times New Roman" panose="02020603050405020304" pitchFamily="18" charset="0"/>
              </a:rPr>
              <a:t>Projekty zgłaszane i pozytywnie zweryfikowane według kategorii w edycjach SBO 2020-2022</a:t>
            </a:r>
            <a:endParaRPr kumimoji="0" lang="pl-PL" altLang="en-PL" sz="1400" b="0" i="0" u="none" strike="noStrike" cap="none" normalizeH="0" baseline="0" dirty="0">
              <a:ln>
                <a:noFill/>
              </a:ln>
              <a:solidFill>
                <a:schemeClr val="tx1"/>
              </a:solidFill>
              <a:effectLst/>
            </a:endParaRPr>
          </a:p>
        </p:txBody>
      </p:sp>
      <p:graphicFrame>
        <p:nvGraphicFramePr>
          <p:cNvPr id="5" name="Table 4">
            <a:extLst>
              <a:ext uri="{FF2B5EF4-FFF2-40B4-BE49-F238E27FC236}">
                <a16:creationId xmlns:a16="http://schemas.microsoft.com/office/drawing/2014/main" id="{4792AC12-A459-CE46-9E15-AFCC0F19CB9E}"/>
              </a:ext>
            </a:extLst>
          </p:cNvPr>
          <p:cNvGraphicFramePr>
            <a:graphicFrameLocks noGrp="1"/>
          </p:cNvGraphicFramePr>
          <p:nvPr>
            <p:extLst>
              <p:ext uri="{D42A27DB-BD31-4B8C-83A1-F6EECF244321}">
                <p14:modId xmlns:p14="http://schemas.microsoft.com/office/powerpoint/2010/main" val="1277985001"/>
              </p:ext>
            </p:extLst>
          </p:nvPr>
        </p:nvGraphicFramePr>
        <p:xfrm>
          <a:off x="1650380" y="2007220"/>
          <a:ext cx="8307659" cy="3462231"/>
        </p:xfrm>
        <a:graphic>
          <a:graphicData uri="http://schemas.openxmlformats.org/drawingml/2006/table">
            <a:tbl>
              <a:tblPr firstRow="1" firstCol="1" bandRow="1">
                <a:tableStyleId>{5C22544A-7EE6-4342-B048-85BDC9FD1C3A}</a:tableStyleId>
              </a:tblPr>
              <a:tblGrid>
                <a:gridCol w="1750742">
                  <a:extLst>
                    <a:ext uri="{9D8B030D-6E8A-4147-A177-3AD203B41FA5}">
                      <a16:colId xmlns:a16="http://schemas.microsoft.com/office/drawing/2014/main" val="420885990"/>
                    </a:ext>
                  </a:extLst>
                </a:gridCol>
                <a:gridCol w="2943922">
                  <a:extLst>
                    <a:ext uri="{9D8B030D-6E8A-4147-A177-3AD203B41FA5}">
                      <a16:colId xmlns:a16="http://schemas.microsoft.com/office/drawing/2014/main" val="731283554"/>
                    </a:ext>
                  </a:extLst>
                </a:gridCol>
                <a:gridCol w="1247635">
                  <a:extLst>
                    <a:ext uri="{9D8B030D-6E8A-4147-A177-3AD203B41FA5}">
                      <a16:colId xmlns:a16="http://schemas.microsoft.com/office/drawing/2014/main" val="665442093"/>
                    </a:ext>
                  </a:extLst>
                </a:gridCol>
                <a:gridCol w="1243057">
                  <a:extLst>
                    <a:ext uri="{9D8B030D-6E8A-4147-A177-3AD203B41FA5}">
                      <a16:colId xmlns:a16="http://schemas.microsoft.com/office/drawing/2014/main" val="2458562795"/>
                    </a:ext>
                  </a:extLst>
                </a:gridCol>
                <a:gridCol w="1122303">
                  <a:extLst>
                    <a:ext uri="{9D8B030D-6E8A-4147-A177-3AD203B41FA5}">
                      <a16:colId xmlns:a16="http://schemas.microsoft.com/office/drawing/2014/main" val="413884188"/>
                    </a:ext>
                  </a:extLst>
                </a:gridCol>
              </a:tblGrid>
              <a:tr h="306360">
                <a:tc>
                  <a:txBody>
                    <a:bodyPr/>
                    <a:lstStyle/>
                    <a:p>
                      <a:r>
                        <a:rPr lang="en-PL" sz="1800">
                          <a:effectLst/>
                        </a:rPr>
                        <a:t>Typ projektu</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PL" sz="1800" dirty="0">
                          <a:effectLst/>
                        </a:rPr>
                        <a:t> </a:t>
                      </a:r>
                      <a:endParaRPr lang="en-P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2020</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2021</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a:effectLst/>
                        </a:rPr>
                        <a:t>2022</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0924609"/>
                  </a:ext>
                </a:extLst>
              </a:tr>
              <a:tr h="294138">
                <a:tc rowSpan="3">
                  <a:txBody>
                    <a:bodyPr/>
                    <a:lstStyle/>
                    <a:p>
                      <a:r>
                        <a:rPr lang="en-PL" sz="1800">
                          <a:effectLst/>
                        </a:rPr>
                        <a:t>Ogólnomiejski</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PL" sz="1800" dirty="0">
                          <a:effectLst/>
                        </a:rPr>
                        <a:t>Zgłoszonych</a:t>
                      </a:r>
                      <a:endParaRPr lang="en-P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73</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47</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a:effectLst/>
                        </a:rPr>
                        <a:t>37</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6604549"/>
                  </a:ext>
                </a:extLst>
              </a:tr>
              <a:tr h="294138">
                <a:tc vMerge="1">
                  <a:txBody>
                    <a:bodyPr/>
                    <a:lstStyle/>
                    <a:p>
                      <a:endParaRPr lang="en-PL"/>
                    </a:p>
                  </a:txBody>
                  <a:tcPr/>
                </a:tc>
                <a:tc>
                  <a:txBody>
                    <a:bodyPr/>
                    <a:lstStyle/>
                    <a:p>
                      <a:r>
                        <a:rPr lang="en-PL" sz="1800">
                          <a:effectLst/>
                        </a:rPr>
                        <a:t>Odrzuconych</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34</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20</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a:effectLst/>
                        </a:rPr>
                        <a:t>14</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8327907"/>
                  </a:ext>
                </a:extLst>
              </a:tr>
              <a:tr h="463681">
                <a:tc vMerge="1">
                  <a:txBody>
                    <a:bodyPr/>
                    <a:lstStyle/>
                    <a:p>
                      <a:endParaRPr lang="en-PL"/>
                    </a:p>
                  </a:txBody>
                  <a:tcPr/>
                </a:tc>
                <a:tc>
                  <a:txBody>
                    <a:bodyPr/>
                    <a:lstStyle/>
                    <a:p>
                      <a:r>
                        <a:rPr lang="en-PL" sz="1800">
                          <a:effectLst/>
                        </a:rPr>
                        <a:t>Wybrany do głosowania</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39</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27</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a:effectLst/>
                        </a:rPr>
                        <a:t>23</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5253890"/>
                  </a:ext>
                </a:extLst>
              </a:tr>
              <a:tr h="294138">
                <a:tc rowSpan="3">
                  <a:txBody>
                    <a:bodyPr/>
                    <a:lstStyle/>
                    <a:p>
                      <a:r>
                        <a:rPr lang="en-PL" sz="1800">
                          <a:effectLst/>
                        </a:rPr>
                        <a:t>Lokalny</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PL" sz="1800">
                          <a:effectLst/>
                        </a:rPr>
                        <a:t>Zgłoszonych</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121</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155</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a:effectLst/>
                        </a:rPr>
                        <a:t>150</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7923131"/>
                  </a:ext>
                </a:extLst>
              </a:tr>
              <a:tr h="294138">
                <a:tc vMerge="1">
                  <a:txBody>
                    <a:bodyPr/>
                    <a:lstStyle/>
                    <a:p>
                      <a:endParaRPr lang="en-PL"/>
                    </a:p>
                  </a:txBody>
                  <a:tcPr/>
                </a:tc>
                <a:tc>
                  <a:txBody>
                    <a:bodyPr/>
                    <a:lstStyle/>
                    <a:p>
                      <a:r>
                        <a:rPr lang="en-PL" sz="1800">
                          <a:effectLst/>
                        </a:rPr>
                        <a:t>Odrzuconych</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38</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69</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a:effectLst/>
                        </a:rPr>
                        <a:t>59</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9203028"/>
                  </a:ext>
                </a:extLst>
              </a:tr>
              <a:tr h="463681">
                <a:tc vMerge="1">
                  <a:txBody>
                    <a:bodyPr/>
                    <a:lstStyle/>
                    <a:p>
                      <a:endParaRPr lang="en-PL"/>
                    </a:p>
                  </a:txBody>
                  <a:tcPr/>
                </a:tc>
                <a:tc>
                  <a:txBody>
                    <a:bodyPr/>
                    <a:lstStyle/>
                    <a:p>
                      <a:r>
                        <a:rPr lang="en-PL" sz="1800">
                          <a:effectLst/>
                        </a:rPr>
                        <a:t>Wybrany do głosowania</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83</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86</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a:effectLst/>
                        </a:rPr>
                        <a:t>91</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8265059"/>
                  </a:ext>
                </a:extLst>
              </a:tr>
              <a:tr h="294138">
                <a:tc rowSpan="3">
                  <a:txBody>
                    <a:bodyPr/>
                    <a:lstStyle/>
                    <a:p>
                      <a:r>
                        <a:rPr lang="en-PL" sz="1800">
                          <a:effectLst/>
                        </a:rPr>
                        <a:t>Ogółem</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PL" sz="1800">
                          <a:effectLst/>
                        </a:rPr>
                        <a:t>Zgłoszonych</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194</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202</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a:effectLst/>
                        </a:rPr>
                        <a:t>187</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7362841"/>
                  </a:ext>
                </a:extLst>
              </a:tr>
              <a:tr h="294138">
                <a:tc vMerge="1">
                  <a:txBody>
                    <a:bodyPr/>
                    <a:lstStyle/>
                    <a:p>
                      <a:endParaRPr lang="en-PL"/>
                    </a:p>
                  </a:txBody>
                  <a:tcPr/>
                </a:tc>
                <a:tc>
                  <a:txBody>
                    <a:bodyPr/>
                    <a:lstStyle/>
                    <a:p>
                      <a:r>
                        <a:rPr lang="en-PL" sz="1800">
                          <a:effectLst/>
                        </a:rPr>
                        <a:t>W głosowaniu</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122</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a:effectLst/>
                        </a:rPr>
                        <a:t>113</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a:effectLst/>
                        </a:rPr>
                        <a:t>114</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6609416"/>
                  </a:ext>
                </a:extLst>
              </a:tr>
              <a:tr h="463681">
                <a:tc vMerge="1">
                  <a:txBody>
                    <a:bodyPr/>
                    <a:lstStyle/>
                    <a:p>
                      <a:endParaRPr lang="en-PL"/>
                    </a:p>
                  </a:txBody>
                  <a:tcPr/>
                </a:tc>
                <a:tc>
                  <a:txBody>
                    <a:bodyPr/>
                    <a:lstStyle/>
                    <a:p>
                      <a:r>
                        <a:rPr lang="en-PL" sz="1800">
                          <a:effectLst/>
                        </a:rPr>
                        <a:t>Wybranych do realizacji</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L" sz="1800" dirty="0">
                          <a:effectLst/>
                        </a:rPr>
                        <a:t>29</a:t>
                      </a:r>
                      <a:endParaRPr lang="en-P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a:effectLst/>
                        </a:rPr>
                        <a:t>24</a:t>
                      </a:r>
                      <a:endParaRPr lang="en-PL"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P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9499266"/>
                  </a:ext>
                </a:extLst>
              </a:tr>
            </a:tbl>
          </a:graphicData>
        </a:graphic>
      </p:graphicFrame>
    </p:spTree>
    <p:extLst>
      <p:ext uri="{BB962C8B-B14F-4D97-AF65-F5344CB8AC3E}">
        <p14:creationId xmlns:p14="http://schemas.microsoft.com/office/powerpoint/2010/main" val="25244528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9FEF00-7721-8342-A668-36FA9EAE2B3B}"/>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L" sz="2800" b="1" dirty="0"/>
              <a:t>PROJEKTY (zweryfikowane) W OSIEDLACH - ZMIANY </a:t>
            </a:r>
          </a:p>
        </p:txBody>
      </p:sp>
      <p:graphicFrame>
        <p:nvGraphicFramePr>
          <p:cNvPr id="4" name="Table 3">
            <a:extLst>
              <a:ext uri="{FF2B5EF4-FFF2-40B4-BE49-F238E27FC236}">
                <a16:creationId xmlns:a16="http://schemas.microsoft.com/office/drawing/2014/main" id="{E60F6C19-400B-864C-BBC8-4E8BA07146CA}"/>
              </a:ext>
            </a:extLst>
          </p:cNvPr>
          <p:cNvGraphicFramePr>
            <a:graphicFrameLocks noGrp="1"/>
          </p:cNvGraphicFramePr>
          <p:nvPr/>
        </p:nvGraphicFramePr>
        <p:xfrm>
          <a:off x="1238922" y="1502132"/>
          <a:ext cx="9714155" cy="5355868"/>
        </p:xfrm>
        <a:graphic>
          <a:graphicData uri="http://schemas.openxmlformats.org/drawingml/2006/table">
            <a:tbl>
              <a:tblPr firstRow="1" firstCol="1" bandRow="1">
                <a:tableStyleId>{5C22544A-7EE6-4342-B048-85BDC9FD1C3A}</a:tableStyleId>
              </a:tblPr>
              <a:tblGrid>
                <a:gridCol w="6819822">
                  <a:extLst>
                    <a:ext uri="{9D8B030D-6E8A-4147-A177-3AD203B41FA5}">
                      <a16:colId xmlns:a16="http://schemas.microsoft.com/office/drawing/2014/main" val="716891684"/>
                    </a:ext>
                  </a:extLst>
                </a:gridCol>
                <a:gridCol w="857771">
                  <a:extLst>
                    <a:ext uri="{9D8B030D-6E8A-4147-A177-3AD203B41FA5}">
                      <a16:colId xmlns:a16="http://schemas.microsoft.com/office/drawing/2014/main" val="3024245280"/>
                    </a:ext>
                  </a:extLst>
                </a:gridCol>
                <a:gridCol w="1018281">
                  <a:extLst>
                    <a:ext uri="{9D8B030D-6E8A-4147-A177-3AD203B41FA5}">
                      <a16:colId xmlns:a16="http://schemas.microsoft.com/office/drawing/2014/main" val="2409594880"/>
                    </a:ext>
                  </a:extLst>
                </a:gridCol>
                <a:gridCol w="1018281">
                  <a:extLst>
                    <a:ext uri="{9D8B030D-6E8A-4147-A177-3AD203B41FA5}">
                      <a16:colId xmlns:a16="http://schemas.microsoft.com/office/drawing/2014/main" val="4193961062"/>
                    </a:ext>
                  </a:extLst>
                </a:gridCol>
              </a:tblGrid>
              <a:tr h="302150">
                <a:tc>
                  <a:txBody>
                    <a:bodyPr/>
                    <a:lstStyle/>
                    <a:p>
                      <a:r>
                        <a:rPr lang="en-PL" sz="1300" b="0">
                          <a:effectLst/>
                        </a:rPr>
                        <a:t>      </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r>
                        <a:rPr lang="en-PL" sz="1300" b="0">
                          <a:effectLst/>
                        </a:rPr>
                        <a:t>edycja 2020</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r>
                        <a:rPr lang="en-PL" sz="1300" b="0">
                          <a:effectLst/>
                        </a:rPr>
                        <a:t>edycja 2021</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r>
                        <a:rPr lang="pl-PL" sz="1300" b="0">
                          <a:effectLst/>
                        </a:rPr>
                        <a:t>edycja</a:t>
                      </a:r>
                      <a:endParaRPr lang="en-PL" sz="1300" b="0">
                        <a:effectLst/>
                      </a:endParaRPr>
                    </a:p>
                    <a:p>
                      <a:r>
                        <a:rPr lang="pl-PL" sz="1300" b="0">
                          <a:effectLst/>
                        </a:rPr>
                        <a:t>2022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tc>
                <a:extLst>
                  <a:ext uri="{0D108BD9-81ED-4DB2-BD59-A6C34878D82A}">
                    <a16:rowId xmlns:a16="http://schemas.microsoft.com/office/drawing/2014/main" val="2338891000"/>
                  </a:ext>
                </a:extLst>
              </a:tr>
              <a:tr h="201434">
                <a:tc>
                  <a:txBody>
                    <a:bodyPr/>
                    <a:lstStyle/>
                    <a:p>
                      <a:r>
                        <a:rPr lang="en-PL" sz="1300" b="0">
                          <a:effectLst/>
                        </a:rPr>
                        <a:t>Stare Miasto, Nowe Miasto, Międzyodrze-Wyspa Pucka</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12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7</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10</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1588784819"/>
                  </a:ext>
                </a:extLst>
              </a:tr>
              <a:tr h="201434">
                <a:tc>
                  <a:txBody>
                    <a:bodyPr/>
                    <a:lstStyle/>
                    <a:p>
                      <a:r>
                        <a:rPr lang="en-PL" sz="1300" b="0">
                          <a:effectLst/>
                        </a:rPr>
                        <a:t>Płonia-Śmierdnica-Jezierzyce, Kijewo, Wielgowo-Sławociesze-Zdunowo-Załom-Kasztanowe</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10</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4</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2252208413"/>
                  </a:ext>
                </a:extLst>
              </a:tr>
              <a:tr h="158536">
                <a:tc>
                  <a:txBody>
                    <a:bodyPr/>
                    <a:lstStyle/>
                    <a:p>
                      <a:r>
                        <a:rPr lang="en-PL" sz="1300" b="0">
                          <a:effectLst/>
                        </a:rPr>
                        <a:t>Śródmieście Północ, Śródmieście Zachód</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2638947806"/>
                  </a:ext>
                </a:extLst>
              </a:tr>
              <a:tr h="158536">
                <a:tc>
                  <a:txBody>
                    <a:bodyPr/>
                    <a:lstStyle/>
                    <a:p>
                      <a:r>
                        <a:rPr lang="en-PL" sz="1300" b="0">
                          <a:effectLst/>
                        </a:rPr>
                        <a:t>Pomorzany</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60064814"/>
                  </a:ext>
                </a:extLst>
              </a:tr>
              <a:tr h="158536">
                <a:tc>
                  <a:txBody>
                    <a:bodyPr/>
                    <a:lstStyle/>
                    <a:p>
                      <a:r>
                        <a:rPr lang="en-PL" sz="1300" b="0">
                          <a:effectLst/>
                        </a:rPr>
                        <a:t>Żydowce-Klucz, Podjuchy, Zdroje</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4</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7</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2709171857"/>
                  </a:ext>
                </a:extLst>
              </a:tr>
              <a:tr h="158536">
                <a:tc>
                  <a:txBody>
                    <a:bodyPr/>
                    <a:lstStyle/>
                    <a:p>
                      <a:r>
                        <a:rPr lang="en-PL" sz="1300" b="0">
                          <a:effectLst/>
                        </a:rPr>
                        <a:t>Bukowe-Klęskowo</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2222224553"/>
                  </a:ext>
                </a:extLst>
              </a:tr>
              <a:tr h="158536">
                <a:tc>
                  <a:txBody>
                    <a:bodyPr/>
                    <a:lstStyle/>
                    <a:p>
                      <a:r>
                        <a:rPr lang="en-PL" sz="1300" b="0">
                          <a:effectLst/>
                        </a:rPr>
                        <a:t>Bukowo, Warszewo</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6</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6</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6</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1841538975"/>
                  </a:ext>
                </a:extLst>
              </a:tr>
              <a:tr h="158536">
                <a:tc>
                  <a:txBody>
                    <a:bodyPr/>
                    <a:lstStyle/>
                    <a:p>
                      <a:r>
                        <a:rPr lang="en-PL" sz="1300" b="0">
                          <a:effectLst/>
                        </a:rPr>
                        <a:t>Gumieńce</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4</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700686927"/>
                  </a:ext>
                </a:extLst>
              </a:tr>
              <a:tr h="158536">
                <a:tc>
                  <a:txBody>
                    <a:bodyPr/>
                    <a:lstStyle/>
                    <a:p>
                      <a:r>
                        <a:rPr lang="en-PL" sz="1300" b="0">
                          <a:effectLst/>
                        </a:rPr>
                        <a:t>Osów, Głębokie-Pilchowo, Krzekowo-Bezrzecze</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4</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4</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10</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3954018435"/>
                  </a:ext>
                </a:extLst>
              </a:tr>
              <a:tr h="158536">
                <a:tc>
                  <a:txBody>
                    <a:bodyPr/>
                    <a:lstStyle/>
                    <a:p>
                      <a:r>
                        <a:rPr lang="en-PL" sz="1300" b="0">
                          <a:effectLst/>
                        </a:rPr>
                        <a:t>Żelechowa</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2278918819"/>
                  </a:ext>
                </a:extLst>
              </a:tr>
              <a:tr h="158536">
                <a:tc>
                  <a:txBody>
                    <a:bodyPr/>
                    <a:lstStyle/>
                    <a:p>
                      <a:r>
                        <a:rPr lang="en-PL" sz="1300" b="0">
                          <a:effectLst/>
                        </a:rPr>
                        <a:t>Niebuszewo</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4</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2733567997"/>
                  </a:ext>
                </a:extLst>
              </a:tr>
              <a:tr h="158536">
                <a:tc>
                  <a:txBody>
                    <a:bodyPr/>
                    <a:lstStyle/>
                    <a:p>
                      <a:r>
                        <a:rPr lang="en-PL" sz="1300" b="0">
                          <a:effectLst/>
                        </a:rPr>
                        <a:t>Skolwin, Stołczyn, Golęcino-Gocław</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1</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0</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3892372677"/>
                  </a:ext>
                </a:extLst>
              </a:tr>
              <a:tr h="158536">
                <a:tc>
                  <a:txBody>
                    <a:bodyPr/>
                    <a:lstStyle/>
                    <a:p>
                      <a:r>
                        <a:rPr lang="en-PL" sz="1300" b="0">
                          <a:effectLst/>
                        </a:rPr>
                        <a:t>Centrum</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1</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2498882155"/>
                  </a:ext>
                </a:extLst>
              </a:tr>
              <a:tr h="158536">
                <a:tc>
                  <a:txBody>
                    <a:bodyPr/>
                    <a:lstStyle/>
                    <a:p>
                      <a:r>
                        <a:rPr lang="en-PL" sz="1300" b="0">
                          <a:effectLst/>
                        </a:rPr>
                        <a:t>Drzetowo-Grabowo</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4</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4257623051"/>
                  </a:ext>
                </a:extLst>
              </a:tr>
              <a:tr h="158536">
                <a:tc>
                  <a:txBody>
                    <a:bodyPr/>
                    <a:lstStyle/>
                    <a:p>
                      <a:r>
                        <a:rPr lang="en-PL" sz="1300" b="0">
                          <a:effectLst/>
                        </a:rPr>
                        <a:t>Niebuszewo-Bolinko</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6</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6</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1033298727"/>
                  </a:ext>
                </a:extLst>
              </a:tr>
              <a:tr h="158536">
                <a:tc>
                  <a:txBody>
                    <a:bodyPr/>
                    <a:lstStyle/>
                    <a:p>
                      <a:r>
                        <a:rPr lang="en-PL" sz="1300" b="0">
                          <a:effectLst/>
                        </a:rPr>
                        <a:t>Świerczewo</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4</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3563031957"/>
                  </a:ext>
                </a:extLst>
              </a:tr>
              <a:tr h="158536">
                <a:tc>
                  <a:txBody>
                    <a:bodyPr/>
                    <a:lstStyle/>
                    <a:p>
                      <a:r>
                        <a:rPr lang="en-PL" sz="1300" b="0">
                          <a:effectLst/>
                        </a:rPr>
                        <a:t>Turzyn</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1886768407"/>
                  </a:ext>
                </a:extLst>
              </a:tr>
              <a:tr h="158536">
                <a:tc>
                  <a:txBody>
                    <a:bodyPr/>
                    <a:lstStyle/>
                    <a:p>
                      <a:r>
                        <a:rPr lang="en-PL" sz="1300" b="0">
                          <a:effectLst/>
                        </a:rPr>
                        <a:t>Zawadzkiego-Klonowica</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2733782796"/>
                  </a:ext>
                </a:extLst>
              </a:tr>
              <a:tr h="158536">
                <a:tc>
                  <a:txBody>
                    <a:bodyPr/>
                    <a:lstStyle/>
                    <a:p>
                      <a:r>
                        <a:rPr lang="en-PL" sz="1300" b="0">
                          <a:effectLst/>
                        </a:rPr>
                        <a:t>Pogodno, Łękno</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1</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6</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3137655196"/>
                  </a:ext>
                </a:extLst>
              </a:tr>
              <a:tr h="158536">
                <a:tc>
                  <a:txBody>
                    <a:bodyPr/>
                    <a:lstStyle/>
                    <a:p>
                      <a:r>
                        <a:rPr lang="en-PL" sz="1300" b="0">
                          <a:effectLst/>
                        </a:rPr>
                        <a:t>Arkońskie-Niemierzyn</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1852632334"/>
                  </a:ext>
                </a:extLst>
              </a:tr>
              <a:tr h="158536">
                <a:tc>
                  <a:txBody>
                    <a:bodyPr/>
                    <a:lstStyle/>
                    <a:p>
                      <a:r>
                        <a:rPr lang="en-PL" sz="1300" b="0">
                          <a:effectLst/>
                        </a:rPr>
                        <a:t>Słoneczne, Majowe</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225992830"/>
                  </a:ext>
                </a:extLst>
              </a:tr>
              <a:tr h="158536">
                <a:tc>
                  <a:txBody>
                    <a:bodyPr/>
                    <a:lstStyle/>
                    <a:p>
                      <a:r>
                        <a:rPr lang="en-PL" sz="1300" b="0">
                          <a:effectLst/>
                        </a:rPr>
                        <a:t>Dąbie</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1</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5</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3190227862"/>
                  </a:ext>
                </a:extLst>
              </a:tr>
              <a:tr h="158536">
                <a:tc>
                  <a:txBody>
                    <a:bodyPr/>
                    <a:lstStyle/>
                    <a:p>
                      <a:r>
                        <a:rPr lang="en-PL" sz="1300" b="0">
                          <a:effectLst/>
                        </a:rPr>
                        <a:t>Ogólnomiejskie</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39</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27</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23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622461903"/>
                  </a:ext>
                </a:extLst>
              </a:tr>
              <a:tr h="158536">
                <a:tc>
                  <a:txBody>
                    <a:bodyPr/>
                    <a:lstStyle/>
                    <a:p>
                      <a:r>
                        <a:rPr lang="en-PL" sz="1300" b="0">
                          <a:effectLst/>
                        </a:rPr>
                        <a:t>Razem lokalne</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122</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86</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a:effectLst/>
                        </a:rPr>
                        <a:t>91</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1314658994"/>
                  </a:ext>
                </a:extLst>
              </a:tr>
              <a:tr h="158536">
                <a:tc>
                  <a:txBody>
                    <a:bodyPr/>
                    <a:lstStyle/>
                    <a:p>
                      <a:r>
                        <a:rPr lang="en-PL" sz="1300" b="0">
                          <a:effectLst/>
                        </a:rPr>
                        <a:t>Razem projektów w głosowaniu</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161</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en-PL" sz="1300" b="0">
                          <a:effectLst/>
                        </a:rPr>
                        <a:t>113</a:t>
                      </a:r>
                      <a:endParaRPr lang="en-PL" sz="13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tc>
                  <a:txBody>
                    <a:bodyPr/>
                    <a:lstStyle/>
                    <a:p>
                      <a:pPr algn="r"/>
                      <a:r>
                        <a:rPr lang="pl-PL" sz="1300" b="0" dirty="0">
                          <a:effectLst/>
                        </a:rPr>
                        <a:t>114</a:t>
                      </a:r>
                      <a:endParaRPr lang="en-PL" sz="13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358" marR="50358" marT="0" marB="0" anchor="b"/>
                </a:tc>
                <a:extLst>
                  <a:ext uri="{0D108BD9-81ED-4DB2-BD59-A6C34878D82A}">
                    <a16:rowId xmlns:a16="http://schemas.microsoft.com/office/drawing/2014/main" val="3304746799"/>
                  </a:ext>
                </a:extLst>
              </a:tr>
            </a:tbl>
          </a:graphicData>
        </a:graphic>
      </p:graphicFrame>
    </p:spTree>
    <p:extLst>
      <p:ext uri="{BB962C8B-B14F-4D97-AF65-F5344CB8AC3E}">
        <p14:creationId xmlns:p14="http://schemas.microsoft.com/office/powerpoint/2010/main" val="3944162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1CB0-346A-8848-A1A8-1447E22DB8A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endParaRPr lang="en-US" sz="3200" kern="1200" dirty="0">
              <a:solidFill>
                <a:schemeClr val="bg1"/>
              </a:solidFill>
              <a:latin typeface="+mj-lt"/>
              <a:ea typeface="+mj-ea"/>
              <a:cs typeface="+mj-cs"/>
            </a:endParaRPr>
          </a:p>
        </p:txBody>
      </p:sp>
      <p:sp>
        <p:nvSpPr>
          <p:cNvPr id="8" name="Rectangle 7">
            <a:extLst>
              <a:ext uri="{FF2B5EF4-FFF2-40B4-BE49-F238E27FC236}">
                <a16:creationId xmlns:a16="http://schemas.microsoft.com/office/drawing/2014/main" id="{E52DEE5D-2AB3-3042-BEAB-477343C266BE}"/>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bg1"/>
                </a:solidFill>
              </a:rPr>
              <a:t>PROJEKTY SBO W EDYCJACH 2018-2022</a:t>
            </a:r>
            <a:endParaRPr lang="en-PL" sz="2800" b="1" dirty="0">
              <a:solidFill>
                <a:schemeClr val="bg1"/>
              </a:solidFill>
            </a:endParaRPr>
          </a:p>
        </p:txBody>
      </p:sp>
      <p:graphicFrame>
        <p:nvGraphicFramePr>
          <p:cNvPr id="5" name="Chart 4">
            <a:extLst>
              <a:ext uri="{FF2B5EF4-FFF2-40B4-BE49-F238E27FC236}">
                <a16:creationId xmlns:a16="http://schemas.microsoft.com/office/drawing/2014/main" id="{9FFC0A45-8E80-A945-86B6-459CB5B4D1C5}"/>
              </a:ext>
            </a:extLst>
          </p:cNvPr>
          <p:cNvGraphicFramePr/>
          <p:nvPr/>
        </p:nvGraphicFramePr>
        <p:xfrm>
          <a:off x="2390659" y="1396587"/>
          <a:ext cx="7410682" cy="51603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03404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1CB0-346A-8848-A1A8-1447E22DB8A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endParaRPr lang="en-US" sz="3200" kern="1200" dirty="0">
              <a:solidFill>
                <a:schemeClr val="bg1"/>
              </a:solidFill>
              <a:latin typeface="+mj-lt"/>
              <a:ea typeface="+mj-ea"/>
              <a:cs typeface="+mj-cs"/>
            </a:endParaRPr>
          </a:p>
        </p:txBody>
      </p:sp>
      <p:sp>
        <p:nvSpPr>
          <p:cNvPr id="8" name="Rectangle 7">
            <a:extLst>
              <a:ext uri="{FF2B5EF4-FFF2-40B4-BE49-F238E27FC236}">
                <a16:creationId xmlns:a16="http://schemas.microsoft.com/office/drawing/2014/main" id="{E52DEE5D-2AB3-3042-BEAB-477343C266BE}"/>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bg1"/>
                </a:solidFill>
              </a:rPr>
              <a:t>PROJEKTY SBO W EDYCJACH 2018-2022</a:t>
            </a:r>
            <a:endParaRPr lang="en-PL" sz="2800" b="1" dirty="0">
              <a:solidFill>
                <a:schemeClr val="bg1"/>
              </a:solidFill>
            </a:endParaRPr>
          </a:p>
        </p:txBody>
      </p:sp>
      <p:graphicFrame>
        <p:nvGraphicFramePr>
          <p:cNvPr id="6" name="Chart 5">
            <a:extLst>
              <a:ext uri="{FF2B5EF4-FFF2-40B4-BE49-F238E27FC236}">
                <a16:creationId xmlns:a16="http://schemas.microsoft.com/office/drawing/2014/main" id="{6BB1D52E-5CD6-664B-98D7-1E944EDB3C4A}"/>
              </a:ext>
            </a:extLst>
          </p:cNvPr>
          <p:cNvGraphicFramePr/>
          <p:nvPr/>
        </p:nvGraphicFramePr>
        <p:xfrm>
          <a:off x="1947134" y="2022157"/>
          <a:ext cx="7014621" cy="4077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04162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1CB0-346A-8848-A1A8-1447E22DB8A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endParaRPr lang="en-US" sz="3200" kern="1200" dirty="0">
              <a:solidFill>
                <a:schemeClr val="bg1"/>
              </a:solidFill>
              <a:latin typeface="+mj-lt"/>
              <a:ea typeface="+mj-ea"/>
              <a:cs typeface="+mj-cs"/>
            </a:endParaRPr>
          </a:p>
        </p:txBody>
      </p:sp>
      <p:sp>
        <p:nvSpPr>
          <p:cNvPr id="8" name="Rectangle 7">
            <a:extLst>
              <a:ext uri="{FF2B5EF4-FFF2-40B4-BE49-F238E27FC236}">
                <a16:creationId xmlns:a16="http://schemas.microsoft.com/office/drawing/2014/main" id="{E52DEE5D-2AB3-3042-BEAB-477343C266BE}"/>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bg1"/>
                </a:solidFill>
              </a:rPr>
              <a:t>PROJEKTY SBO W EDYCJACH 2019-2022</a:t>
            </a:r>
            <a:endParaRPr lang="en-PL" sz="2800" b="1" dirty="0">
              <a:solidFill>
                <a:schemeClr val="bg1"/>
              </a:solidFill>
            </a:endParaRPr>
          </a:p>
        </p:txBody>
      </p:sp>
      <p:graphicFrame>
        <p:nvGraphicFramePr>
          <p:cNvPr id="6" name="Chart 5">
            <a:extLst>
              <a:ext uri="{FF2B5EF4-FFF2-40B4-BE49-F238E27FC236}">
                <a16:creationId xmlns:a16="http://schemas.microsoft.com/office/drawing/2014/main" id="{D9225504-2CF1-E44A-832E-CC82A3168E1B}"/>
              </a:ext>
            </a:extLst>
          </p:cNvPr>
          <p:cNvGraphicFramePr/>
          <p:nvPr>
            <p:extLst>
              <p:ext uri="{D42A27DB-BD31-4B8C-83A1-F6EECF244321}">
                <p14:modId xmlns:p14="http://schemas.microsoft.com/office/powerpoint/2010/main" val="3274588432"/>
              </p:ext>
            </p:extLst>
          </p:nvPr>
        </p:nvGraphicFramePr>
        <p:xfrm>
          <a:off x="2642839" y="1953772"/>
          <a:ext cx="7196758" cy="458084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C486F44-F983-BA41-AF2D-F7DAD90DD0AF}"/>
              </a:ext>
            </a:extLst>
          </p:cNvPr>
          <p:cNvSpPr txBox="1"/>
          <p:nvPr/>
        </p:nvSpPr>
        <p:spPr>
          <a:xfrm>
            <a:off x="1221232" y="3429000"/>
            <a:ext cx="2843213" cy="1200329"/>
          </a:xfrm>
          <a:prstGeom prst="rect">
            <a:avLst/>
          </a:prstGeom>
          <a:noFill/>
        </p:spPr>
        <p:txBody>
          <a:bodyPr wrap="square" rtlCol="0">
            <a:spAutoFit/>
          </a:bodyPr>
          <a:lstStyle/>
          <a:p>
            <a:r>
              <a:rPr lang="pl-PL" dirty="0"/>
              <a:t>Odsetek „odrzuconych” projektów (ogółem) w edycjach SBO 2018-2021</a:t>
            </a:r>
            <a:endParaRPr lang="en-PL" dirty="0"/>
          </a:p>
          <a:p>
            <a:endParaRPr lang="en-PL" dirty="0"/>
          </a:p>
        </p:txBody>
      </p:sp>
    </p:spTree>
    <p:extLst>
      <p:ext uri="{BB962C8B-B14F-4D97-AF65-F5344CB8AC3E}">
        <p14:creationId xmlns:p14="http://schemas.microsoft.com/office/powerpoint/2010/main" val="15173441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1CB0-346A-8848-A1A8-1447E22DB8A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endParaRPr lang="en-US" sz="3200" kern="1200" dirty="0">
              <a:solidFill>
                <a:schemeClr val="bg1"/>
              </a:solidFill>
              <a:latin typeface="+mj-lt"/>
              <a:ea typeface="+mj-ea"/>
              <a:cs typeface="+mj-cs"/>
            </a:endParaRPr>
          </a:p>
        </p:txBody>
      </p:sp>
      <p:sp>
        <p:nvSpPr>
          <p:cNvPr id="8" name="Rectangle 7">
            <a:extLst>
              <a:ext uri="{FF2B5EF4-FFF2-40B4-BE49-F238E27FC236}">
                <a16:creationId xmlns:a16="http://schemas.microsoft.com/office/drawing/2014/main" id="{E52DEE5D-2AB3-3042-BEAB-477343C266BE}"/>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bg1"/>
                </a:solidFill>
              </a:rPr>
              <a:t>8. EDYCJA SBO 2022. „TWÓJ POMYSŁ NA MIASTO”</a:t>
            </a:r>
            <a:endParaRPr lang="en-PL" sz="2800" b="1" dirty="0">
              <a:solidFill>
                <a:schemeClr val="bg1"/>
              </a:solidFill>
            </a:endParaRPr>
          </a:p>
        </p:txBody>
      </p:sp>
      <p:sp>
        <p:nvSpPr>
          <p:cNvPr id="3" name="Rectangle 2">
            <a:extLst>
              <a:ext uri="{FF2B5EF4-FFF2-40B4-BE49-F238E27FC236}">
                <a16:creationId xmlns:a16="http://schemas.microsoft.com/office/drawing/2014/main" id="{73961A94-80FF-FA44-945E-63F52AB7A89F}"/>
              </a:ext>
            </a:extLst>
          </p:cNvPr>
          <p:cNvSpPr/>
          <p:nvPr/>
        </p:nvSpPr>
        <p:spPr>
          <a:xfrm>
            <a:off x="2243138" y="2752687"/>
            <a:ext cx="9810069" cy="1318181"/>
          </a:xfrm>
          <a:prstGeom prst="rect">
            <a:avLst/>
          </a:prstGeom>
        </p:spPr>
        <p:txBody>
          <a:bodyPr wrap="square">
            <a:spAutoFit/>
          </a:bodyPr>
          <a:lstStyle/>
          <a:p>
            <a:pPr algn="just">
              <a:lnSpc>
                <a:spcPct val="150000"/>
              </a:lnSpc>
              <a:tabLst>
                <a:tab pos="540385" algn="l"/>
              </a:tabLst>
            </a:pPr>
            <a:r>
              <a:rPr lang="en-PL" sz="2400" b="1" dirty="0">
                <a:solidFill>
                  <a:srgbClr val="002060"/>
                </a:solidFill>
              </a:rPr>
              <a:t>Na zadania o charakterze ogólnomiejskim przeznaczono </a:t>
            </a:r>
            <a:r>
              <a:rPr lang="en-PL" sz="2800" b="1" dirty="0">
                <a:solidFill>
                  <a:srgbClr val="002060"/>
                </a:solidFill>
              </a:rPr>
              <a:t>5 010 000zł</a:t>
            </a:r>
            <a:endParaRPr lang="en-PL" sz="2400" b="1" dirty="0">
              <a:solidFill>
                <a:srgbClr val="002060"/>
              </a:solidFill>
            </a:endParaRPr>
          </a:p>
          <a:p>
            <a:pPr algn="just">
              <a:lnSpc>
                <a:spcPct val="150000"/>
              </a:lnSpc>
              <a:tabLst>
                <a:tab pos="540385" algn="l"/>
              </a:tabLst>
            </a:pPr>
            <a:r>
              <a:rPr lang="en-PL" sz="2400" b="1" dirty="0">
                <a:solidFill>
                  <a:srgbClr val="002060"/>
                </a:solidFill>
              </a:rPr>
              <a:t>na zadania lokalne </a:t>
            </a:r>
            <a:r>
              <a:rPr lang="en-PL" sz="2800" b="1" dirty="0">
                <a:solidFill>
                  <a:srgbClr val="002060"/>
                </a:solidFill>
              </a:rPr>
              <a:t>11 690 000 zł</a:t>
            </a:r>
            <a:endParaRPr lang="en-PL" sz="3200" b="1" dirty="0">
              <a:solidFill>
                <a:srgbClr val="002060"/>
              </a:solidFill>
              <a:ea typeface="Calibri" panose="020F0502020204030204" pitchFamily="34" charset="0"/>
              <a:cs typeface="Times New Roman" panose="02020603050405020304" pitchFamily="18" charset="0"/>
            </a:endParaRPr>
          </a:p>
        </p:txBody>
      </p:sp>
      <p:pic>
        <p:nvPicPr>
          <p:cNvPr id="9" name="Graphic 8" descr="Treasure Map outline">
            <a:extLst>
              <a:ext uri="{FF2B5EF4-FFF2-40B4-BE49-F238E27FC236}">
                <a16:creationId xmlns:a16="http://schemas.microsoft.com/office/drawing/2014/main" id="{BC10A2AF-95FD-FB4E-A01E-E38D72A9E7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532" y="2644387"/>
            <a:ext cx="1569226" cy="1569226"/>
          </a:xfrm>
          <a:prstGeom prst="rect">
            <a:avLst/>
          </a:prstGeom>
        </p:spPr>
      </p:pic>
    </p:spTree>
    <p:extLst>
      <p:ext uri="{BB962C8B-B14F-4D97-AF65-F5344CB8AC3E}">
        <p14:creationId xmlns:p14="http://schemas.microsoft.com/office/powerpoint/2010/main" val="931838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9FEF00-7721-8342-A668-36FA9EAE2B3B}"/>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L" sz="2800" b="1" dirty="0"/>
              <a:t>PROJEKTY OGÓLNOMIEJSKIE</a:t>
            </a:r>
          </a:p>
        </p:txBody>
      </p:sp>
      <p:pic>
        <p:nvPicPr>
          <p:cNvPr id="3" name="Graphic 2" descr="Coins outline">
            <a:extLst>
              <a:ext uri="{FF2B5EF4-FFF2-40B4-BE49-F238E27FC236}">
                <a16:creationId xmlns:a16="http://schemas.microsoft.com/office/drawing/2014/main" id="{F4478675-4A28-3643-84E7-F31F36C178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5400" y="2028825"/>
            <a:ext cx="1504950" cy="1504950"/>
          </a:xfrm>
          <a:prstGeom prst="rect">
            <a:avLst/>
          </a:prstGeom>
        </p:spPr>
      </p:pic>
      <p:graphicFrame>
        <p:nvGraphicFramePr>
          <p:cNvPr id="7" name="Table 6">
            <a:extLst>
              <a:ext uri="{FF2B5EF4-FFF2-40B4-BE49-F238E27FC236}">
                <a16:creationId xmlns:a16="http://schemas.microsoft.com/office/drawing/2014/main" id="{36E07DB4-EB8E-2848-9567-FFAB25D72CDE}"/>
              </a:ext>
            </a:extLst>
          </p:cNvPr>
          <p:cNvGraphicFramePr>
            <a:graphicFrameLocks noGrp="1"/>
          </p:cNvGraphicFramePr>
          <p:nvPr>
            <p:extLst>
              <p:ext uri="{D42A27DB-BD31-4B8C-83A1-F6EECF244321}">
                <p14:modId xmlns:p14="http://schemas.microsoft.com/office/powerpoint/2010/main" val="1403251189"/>
              </p:ext>
            </p:extLst>
          </p:nvPr>
        </p:nvGraphicFramePr>
        <p:xfrm>
          <a:off x="2918220" y="1965959"/>
          <a:ext cx="8065338" cy="1853005"/>
        </p:xfrm>
        <a:graphic>
          <a:graphicData uri="http://schemas.openxmlformats.org/drawingml/2006/table">
            <a:tbl>
              <a:tblPr firstRow="1" firstCol="1" bandRow="1">
                <a:tableStyleId>{5C22544A-7EE6-4342-B048-85BDC9FD1C3A}</a:tableStyleId>
              </a:tblPr>
              <a:tblGrid>
                <a:gridCol w="5433575">
                  <a:extLst>
                    <a:ext uri="{9D8B030D-6E8A-4147-A177-3AD203B41FA5}">
                      <a16:colId xmlns:a16="http://schemas.microsoft.com/office/drawing/2014/main" val="646624304"/>
                    </a:ext>
                  </a:extLst>
                </a:gridCol>
                <a:gridCol w="2631763">
                  <a:extLst>
                    <a:ext uri="{9D8B030D-6E8A-4147-A177-3AD203B41FA5}">
                      <a16:colId xmlns:a16="http://schemas.microsoft.com/office/drawing/2014/main" val="600686005"/>
                    </a:ext>
                  </a:extLst>
                </a:gridCol>
              </a:tblGrid>
              <a:tr h="1853005">
                <a:tc>
                  <a:txBody>
                    <a:bodyPr/>
                    <a:lstStyle/>
                    <a:p>
                      <a:pPr algn="r"/>
                      <a:r>
                        <a:rPr lang="pl-PL" sz="2400" dirty="0">
                          <a:solidFill>
                            <a:srgbClr val="002060"/>
                          </a:solidFill>
                          <a:effectLst/>
                        </a:rPr>
                        <a:t>Najniższa kwota, na jaką opiewał wniosek </a:t>
                      </a:r>
                      <a:r>
                        <a:rPr lang="pl-PL" sz="2400" dirty="0" err="1">
                          <a:solidFill>
                            <a:srgbClr val="002060"/>
                          </a:solidFill>
                          <a:effectLst/>
                        </a:rPr>
                        <a:t>ogólnomiejski</a:t>
                      </a:r>
                      <a:r>
                        <a:rPr lang="pl-PL" sz="2400" dirty="0">
                          <a:solidFill>
                            <a:srgbClr val="002060"/>
                          </a:solidFill>
                          <a:effectLst/>
                        </a:rPr>
                        <a:t> to (300 000,00zł)</a:t>
                      </a:r>
                      <a:endParaRPr lang="en-PL" sz="2800" dirty="0">
                        <a:solidFill>
                          <a:srgbClr val="002060"/>
                        </a:solidFill>
                        <a:effectLst/>
                      </a:endParaRPr>
                    </a:p>
                    <a:p>
                      <a:pPr algn="r"/>
                      <a:r>
                        <a:rPr lang="pl-PL" sz="2400" dirty="0">
                          <a:solidFill>
                            <a:srgbClr val="002060"/>
                          </a:solidFill>
                          <a:effectLst/>
                        </a:rPr>
                        <a:t> </a:t>
                      </a:r>
                      <a:endParaRPr lang="en-PL" sz="2800" dirty="0">
                        <a:solidFill>
                          <a:srgbClr val="002060"/>
                        </a:solidFill>
                        <a:effectLst/>
                      </a:endParaRPr>
                    </a:p>
                    <a:p>
                      <a:pPr algn="r"/>
                      <a:r>
                        <a:rPr lang="pl-PL" sz="2400" dirty="0">
                          <a:solidFill>
                            <a:srgbClr val="002060"/>
                          </a:solidFill>
                          <a:effectLst/>
                        </a:rPr>
                        <a:t>Największa to 5 010 000,00 zł</a:t>
                      </a:r>
                      <a:endParaRPr lang="en-PL"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r>
                        <a:rPr lang="en-PL" sz="1800" dirty="0">
                          <a:solidFill>
                            <a:srgbClr val="002060"/>
                          </a:solidFill>
                          <a:effectLst/>
                        </a:rPr>
                        <a:t> </a:t>
                      </a:r>
                      <a:endParaRPr lang="en-PL"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4083703774"/>
                  </a:ext>
                </a:extLst>
              </a:tr>
            </a:tbl>
          </a:graphicData>
        </a:graphic>
      </p:graphicFrame>
      <p:sp>
        <p:nvSpPr>
          <p:cNvPr id="12" name="TextBox 11">
            <a:extLst>
              <a:ext uri="{FF2B5EF4-FFF2-40B4-BE49-F238E27FC236}">
                <a16:creationId xmlns:a16="http://schemas.microsoft.com/office/drawing/2014/main" id="{E2AA3A44-4A31-9040-B537-4B6D732D5606}"/>
              </a:ext>
            </a:extLst>
          </p:cNvPr>
          <p:cNvSpPr txBox="1"/>
          <p:nvPr/>
        </p:nvSpPr>
        <p:spPr>
          <a:xfrm>
            <a:off x="3067049" y="4435072"/>
            <a:ext cx="6057902" cy="830997"/>
          </a:xfrm>
          <a:prstGeom prst="rect">
            <a:avLst/>
          </a:prstGeom>
          <a:noFill/>
        </p:spPr>
        <p:txBody>
          <a:bodyPr wrap="square" rtlCol="0">
            <a:spAutoFit/>
          </a:bodyPr>
          <a:lstStyle/>
          <a:p>
            <a:r>
              <a:rPr lang="en-PL" sz="2400" b="1" dirty="0">
                <a:solidFill>
                  <a:srgbClr val="002060"/>
                </a:solidFill>
              </a:rPr>
              <a:t>Na 23 projekty 7 włączało osoby niepełnosprawne do projektu</a:t>
            </a:r>
          </a:p>
        </p:txBody>
      </p:sp>
      <p:pic>
        <p:nvPicPr>
          <p:cNvPr id="4" name="Graphic 3" descr="Person in wheelchair with solid fill">
            <a:extLst>
              <a:ext uri="{FF2B5EF4-FFF2-40B4-BE49-F238E27FC236}">
                <a16:creationId xmlns:a16="http://schemas.microsoft.com/office/drawing/2014/main" id="{0197DA58-8D3E-364C-9085-303265E38B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3318" y="4351669"/>
            <a:ext cx="914400" cy="914400"/>
          </a:xfrm>
          <a:prstGeom prst="rect">
            <a:avLst/>
          </a:prstGeom>
        </p:spPr>
      </p:pic>
    </p:spTree>
    <p:extLst>
      <p:ext uri="{BB962C8B-B14F-4D97-AF65-F5344CB8AC3E}">
        <p14:creationId xmlns:p14="http://schemas.microsoft.com/office/powerpoint/2010/main" val="2106174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9FEF00-7721-8342-A668-36FA9EAE2B3B}"/>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L" sz="2800" b="1" dirty="0"/>
              <a:t>PROJEKTY LOKALNE</a:t>
            </a:r>
          </a:p>
        </p:txBody>
      </p:sp>
      <p:pic>
        <p:nvPicPr>
          <p:cNvPr id="3" name="Graphic 2" descr="Coins outline">
            <a:extLst>
              <a:ext uri="{FF2B5EF4-FFF2-40B4-BE49-F238E27FC236}">
                <a16:creationId xmlns:a16="http://schemas.microsoft.com/office/drawing/2014/main" id="{F4478675-4A28-3643-84E7-F31F36C178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5400" y="2028825"/>
            <a:ext cx="1504950" cy="1504950"/>
          </a:xfrm>
          <a:prstGeom prst="rect">
            <a:avLst/>
          </a:prstGeom>
        </p:spPr>
      </p:pic>
      <p:graphicFrame>
        <p:nvGraphicFramePr>
          <p:cNvPr id="7" name="Table 6">
            <a:extLst>
              <a:ext uri="{FF2B5EF4-FFF2-40B4-BE49-F238E27FC236}">
                <a16:creationId xmlns:a16="http://schemas.microsoft.com/office/drawing/2014/main" id="{36E07DB4-EB8E-2848-9567-FFAB25D72CDE}"/>
              </a:ext>
            </a:extLst>
          </p:cNvPr>
          <p:cNvGraphicFramePr>
            <a:graphicFrameLocks noGrp="1"/>
          </p:cNvGraphicFramePr>
          <p:nvPr>
            <p:extLst>
              <p:ext uri="{D42A27DB-BD31-4B8C-83A1-F6EECF244321}">
                <p14:modId xmlns:p14="http://schemas.microsoft.com/office/powerpoint/2010/main" val="1767612478"/>
              </p:ext>
            </p:extLst>
          </p:nvPr>
        </p:nvGraphicFramePr>
        <p:xfrm>
          <a:off x="2918220" y="1965959"/>
          <a:ext cx="8065338" cy="1853005"/>
        </p:xfrm>
        <a:graphic>
          <a:graphicData uri="http://schemas.openxmlformats.org/drawingml/2006/table">
            <a:tbl>
              <a:tblPr firstRow="1" firstCol="1" bandRow="1">
                <a:tableStyleId>{5C22544A-7EE6-4342-B048-85BDC9FD1C3A}</a:tableStyleId>
              </a:tblPr>
              <a:tblGrid>
                <a:gridCol w="5433575">
                  <a:extLst>
                    <a:ext uri="{9D8B030D-6E8A-4147-A177-3AD203B41FA5}">
                      <a16:colId xmlns:a16="http://schemas.microsoft.com/office/drawing/2014/main" val="646624304"/>
                    </a:ext>
                  </a:extLst>
                </a:gridCol>
                <a:gridCol w="2631763">
                  <a:extLst>
                    <a:ext uri="{9D8B030D-6E8A-4147-A177-3AD203B41FA5}">
                      <a16:colId xmlns:a16="http://schemas.microsoft.com/office/drawing/2014/main" val="600686005"/>
                    </a:ext>
                  </a:extLst>
                </a:gridCol>
              </a:tblGrid>
              <a:tr h="1853005">
                <a:tc>
                  <a:txBody>
                    <a:bodyPr/>
                    <a:lstStyle/>
                    <a:p>
                      <a:pPr algn="r"/>
                      <a:r>
                        <a:rPr lang="pl-PL" sz="2400" dirty="0">
                          <a:solidFill>
                            <a:srgbClr val="002060"/>
                          </a:solidFill>
                          <a:effectLst/>
                        </a:rPr>
                        <a:t>Najniższa kwota, na jaką opiewał wniosek lokalny to 7 700,00zł</a:t>
                      </a:r>
                      <a:endParaRPr lang="en-PL" sz="2800" dirty="0">
                        <a:solidFill>
                          <a:srgbClr val="002060"/>
                        </a:solidFill>
                        <a:effectLst/>
                      </a:endParaRPr>
                    </a:p>
                    <a:p>
                      <a:pPr algn="r"/>
                      <a:r>
                        <a:rPr lang="pl-PL" sz="2400" dirty="0">
                          <a:solidFill>
                            <a:srgbClr val="002060"/>
                          </a:solidFill>
                          <a:effectLst/>
                        </a:rPr>
                        <a:t> </a:t>
                      </a:r>
                      <a:endParaRPr lang="en-PL" sz="2800" dirty="0">
                        <a:solidFill>
                          <a:srgbClr val="002060"/>
                        </a:solidFill>
                        <a:effectLst/>
                      </a:endParaRPr>
                    </a:p>
                    <a:p>
                      <a:pPr algn="r"/>
                      <a:r>
                        <a:rPr lang="pl-PL" sz="2400" dirty="0">
                          <a:solidFill>
                            <a:srgbClr val="002060"/>
                          </a:solidFill>
                          <a:effectLst/>
                        </a:rPr>
                        <a:t>Największa to 887 000,00zł</a:t>
                      </a:r>
                      <a:endParaRPr lang="en-PL"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r>
                        <a:rPr lang="en-PL" sz="1800" dirty="0">
                          <a:solidFill>
                            <a:srgbClr val="002060"/>
                          </a:solidFill>
                          <a:effectLst/>
                        </a:rPr>
                        <a:t> </a:t>
                      </a:r>
                      <a:endParaRPr lang="en-PL"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4083703774"/>
                  </a:ext>
                </a:extLst>
              </a:tr>
            </a:tbl>
          </a:graphicData>
        </a:graphic>
      </p:graphicFrame>
      <p:sp>
        <p:nvSpPr>
          <p:cNvPr id="12" name="TextBox 11">
            <a:extLst>
              <a:ext uri="{FF2B5EF4-FFF2-40B4-BE49-F238E27FC236}">
                <a16:creationId xmlns:a16="http://schemas.microsoft.com/office/drawing/2014/main" id="{E2AA3A44-4A31-9040-B537-4B6D732D5606}"/>
              </a:ext>
            </a:extLst>
          </p:cNvPr>
          <p:cNvSpPr txBox="1"/>
          <p:nvPr/>
        </p:nvSpPr>
        <p:spPr>
          <a:xfrm>
            <a:off x="3067049" y="4435072"/>
            <a:ext cx="6057902" cy="830997"/>
          </a:xfrm>
          <a:prstGeom prst="rect">
            <a:avLst/>
          </a:prstGeom>
          <a:noFill/>
        </p:spPr>
        <p:txBody>
          <a:bodyPr wrap="square" rtlCol="0">
            <a:spAutoFit/>
          </a:bodyPr>
          <a:lstStyle/>
          <a:p>
            <a:r>
              <a:rPr lang="en-PL" sz="2400" b="1" dirty="0">
                <a:solidFill>
                  <a:srgbClr val="002060"/>
                </a:solidFill>
              </a:rPr>
              <a:t>Na 91 projektów tylko 8 włączało osoby niepełnosprawne do projektu</a:t>
            </a:r>
          </a:p>
        </p:txBody>
      </p:sp>
      <p:pic>
        <p:nvPicPr>
          <p:cNvPr id="4" name="Graphic 3" descr="Person in wheelchair with solid fill">
            <a:extLst>
              <a:ext uri="{FF2B5EF4-FFF2-40B4-BE49-F238E27FC236}">
                <a16:creationId xmlns:a16="http://schemas.microsoft.com/office/drawing/2014/main" id="{0197DA58-8D3E-364C-9085-303265E38B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3318" y="4351669"/>
            <a:ext cx="914400" cy="914400"/>
          </a:xfrm>
          <a:prstGeom prst="rect">
            <a:avLst/>
          </a:prstGeom>
        </p:spPr>
      </p:pic>
    </p:spTree>
    <p:extLst>
      <p:ext uri="{BB962C8B-B14F-4D97-AF65-F5344CB8AC3E}">
        <p14:creationId xmlns:p14="http://schemas.microsoft.com/office/powerpoint/2010/main" val="50512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78658"/>
            <a:ext cx="8913181" cy="933770"/>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Wnioskodawcy – status na rynku pracy </a:t>
            </a:r>
            <a:br>
              <a:rPr lang="pl-PL" sz="28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i aktywność społeczna</a:t>
            </a:r>
            <a:endParaRPr lang="en-US" sz="28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endParaRPr lang="pl-PL" dirty="0"/>
          </a:p>
          <a:p>
            <a:endParaRPr lang="pl-PL" dirty="0"/>
          </a:p>
          <a:p>
            <a:endParaRPr lang="pl-PL" dirty="0"/>
          </a:p>
          <a:p>
            <a:endParaRPr lang="pl-PL" dirty="0"/>
          </a:p>
          <a:p>
            <a:pPr algn="ctr"/>
            <a:r>
              <a:rPr lang="pl-PL" sz="1600" dirty="0">
                <a:latin typeface="+mj-lt"/>
              </a:rPr>
              <a:t>Osoby składające wnioski rekrutują się przede wszystkim z osób pracujących, które muszą pogodzić aktywność zawodową z pracą nad przygotowaniem wniosku do budżetu obywatelskiego</a:t>
            </a:r>
            <a:endParaRPr lang="pl-PL" sz="1400" dirty="0"/>
          </a:p>
          <a:p>
            <a:pPr algn="ctr"/>
            <a:endParaRPr lang="pl-PL" dirty="0"/>
          </a:p>
          <a:p>
            <a:pPr algn="ctr"/>
            <a:r>
              <a:rPr lang="pl-PL" sz="1800" dirty="0">
                <a:solidFill>
                  <a:schemeClr val="tx2">
                    <a:lumMod val="60000"/>
                    <a:lumOff val="40000"/>
                  </a:schemeClr>
                </a:solidFill>
                <a:latin typeface="+mj-lt"/>
                <a:sym typeface="Wingdings 3" panose="05040102010807070707" pitchFamily="18" charset="2"/>
              </a:rPr>
              <a:t></a:t>
            </a:r>
            <a:endParaRPr lang="pl-PL" sz="1800" dirty="0">
              <a:latin typeface="+mj-lt"/>
            </a:endParaRPr>
          </a:p>
          <a:p>
            <a:pPr algn="ctr"/>
            <a:endParaRPr lang="pl-PL" dirty="0"/>
          </a:p>
          <a:p>
            <a:pPr algn="ctr"/>
            <a:r>
              <a:rPr lang="pl-PL" sz="1600" dirty="0">
                <a:latin typeface="+mj-lt"/>
              </a:rPr>
              <a:t>Wśród badanych nie było rencistów, bezrobotnych, ani osób bez pracy, zajmujących się domem</a:t>
            </a:r>
          </a:p>
          <a:p>
            <a:pPr algn="ctr"/>
            <a:endParaRPr lang="pl-PL" sz="1600" dirty="0">
              <a:latin typeface="+mj-lt"/>
            </a:endParaRPr>
          </a:p>
          <a:p>
            <a:pPr algn="ctr"/>
            <a:r>
              <a:rPr lang="pl-PL" sz="1600" dirty="0">
                <a:solidFill>
                  <a:schemeClr val="tx2">
                    <a:lumMod val="60000"/>
                    <a:lumOff val="40000"/>
                  </a:schemeClr>
                </a:solidFill>
                <a:latin typeface="+mj-lt"/>
                <a:sym typeface="Wingdings 3" panose="05040102010807070707" pitchFamily="18" charset="2"/>
              </a:rPr>
              <a:t></a:t>
            </a:r>
            <a:endParaRPr lang="pl-PL" sz="1600" dirty="0">
              <a:latin typeface="+mj-lt"/>
            </a:endParaRPr>
          </a:p>
          <a:p>
            <a:pPr algn="ctr"/>
            <a:endParaRPr lang="pl-PL" sz="1600" dirty="0">
              <a:latin typeface="+mj-lt"/>
            </a:endParaRPr>
          </a:p>
          <a:p>
            <a:pPr algn="ctr"/>
            <a:r>
              <a:rPr lang="pl-PL" sz="1600" dirty="0">
                <a:latin typeface="+mj-lt"/>
              </a:rPr>
              <a:t>Projektodawcy (autorzy i współautorzy projektów) rekrutują się zwykle z osób, które w takiej czy innej formie są już zaangażowani w działania na rzecz społeczności lokalnej</a:t>
            </a:r>
            <a:endParaRPr lang="pl-PL" sz="1600" dirty="0"/>
          </a:p>
          <a:p>
            <a:pPr algn="ctr"/>
            <a:endParaRPr lang="en-US" sz="1600" dirty="0">
              <a:latin typeface="+mj-lt"/>
            </a:endParaRPr>
          </a:p>
        </p:txBody>
      </p:sp>
      <p:graphicFrame>
        <p:nvGraphicFramePr>
          <p:cNvPr id="8" name="Symbol zastępczy zawartości 7">
            <a:extLst>
              <a:ext uri="{FF2B5EF4-FFF2-40B4-BE49-F238E27FC236}">
                <a16:creationId xmlns:a16="http://schemas.microsoft.com/office/drawing/2014/main" id="{9A516226-107E-47B1-9407-C5AEEF5C3D7D}"/>
              </a:ext>
            </a:extLst>
          </p:cNvPr>
          <p:cNvGraphicFramePr>
            <a:graphicFrameLocks noGrp="1"/>
          </p:cNvGraphicFramePr>
          <p:nvPr>
            <p:ph idx="1"/>
          </p:nvPr>
        </p:nvGraphicFramePr>
        <p:xfrm>
          <a:off x="347304" y="1097475"/>
          <a:ext cx="7862631" cy="2679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Symbol zastępczy zawartości 6">
            <a:extLst>
              <a:ext uri="{FF2B5EF4-FFF2-40B4-BE49-F238E27FC236}">
                <a16:creationId xmlns:a16="http://schemas.microsoft.com/office/drawing/2014/main" id="{60D22656-DE1D-43E2-8097-6D80612B7C73}"/>
              </a:ext>
            </a:extLst>
          </p:cNvPr>
          <p:cNvGraphicFramePr>
            <a:graphicFrameLocks/>
          </p:cNvGraphicFramePr>
          <p:nvPr/>
        </p:nvGraphicFramePr>
        <p:xfrm>
          <a:off x="524916" y="3776766"/>
          <a:ext cx="7863348" cy="2905432"/>
        </p:xfrm>
        <a:graphic>
          <a:graphicData uri="http://schemas.openxmlformats.org/drawingml/2006/chart">
            <c:chart xmlns:c="http://schemas.openxmlformats.org/drawingml/2006/chart" xmlns:r="http://schemas.openxmlformats.org/officeDocument/2006/relationships" r:id="rId3"/>
          </a:graphicData>
        </a:graphic>
      </p:graphicFrame>
      <p:sp>
        <p:nvSpPr>
          <p:cNvPr id="7" name="pole tekstowe 6">
            <a:extLst>
              <a:ext uri="{FF2B5EF4-FFF2-40B4-BE49-F238E27FC236}">
                <a16:creationId xmlns:a16="http://schemas.microsoft.com/office/drawing/2014/main" id="{0E8CE448-D5C9-45A3-967F-16C2849C5EDD}"/>
              </a:ext>
            </a:extLst>
          </p:cNvPr>
          <p:cNvSpPr txBox="1"/>
          <p:nvPr/>
        </p:nvSpPr>
        <p:spPr>
          <a:xfrm>
            <a:off x="86557" y="6576769"/>
            <a:ext cx="6192174" cy="281231"/>
          </a:xfrm>
          <a:prstGeom prst="rect">
            <a:avLst/>
          </a:prstGeom>
          <a:noFill/>
        </p:spPr>
        <p:txBody>
          <a:bodyPr wrap="square">
            <a:spAutoFit/>
          </a:bodyPr>
          <a:lstStyle/>
          <a:p>
            <a:pPr>
              <a:lnSpc>
                <a:spcPct val="107000"/>
              </a:lnSpc>
              <a:spcAft>
                <a:spcPts val="800"/>
              </a:spcAft>
              <a:tabLst>
                <a:tab pos="1536065" algn="l"/>
              </a:tabLst>
            </a:pPr>
            <a:r>
              <a:rPr lang="pl-PL" sz="12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 Członek nieformalnej grupy inicjatywnej na swoim osiedlu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06199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1CB0-346A-8848-A1A8-1447E22DB8A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endParaRPr lang="en-US" sz="3200" kern="1200" dirty="0">
              <a:solidFill>
                <a:schemeClr val="bg1"/>
              </a:solidFill>
              <a:latin typeface="+mj-lt"/>
              <a:ea typeface="+mj-ea"/>
              <a:cs typeface="+mj-cs"/>
            </a:endParaRPr>
          </a:p>
        </p:txBody>
      </p:sp>
      <p:sp>
        <p:nvSpPr>
          <p:cNvPr id="8" name="Rectangle 7">
            <a:extLst>
              <a:ext uri="{FF2B5EF4-FFF2-40B4-BE49-F238E27FC236}">
                <a16:creationId xmlns:a16="http://schemas.microsoft.com/office/drawing/2014/main" id="{E52DEE5D-2AB3-3042-BEAB-477343C266BE}"/>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L" sz="2800" b="1" dirty="0"/>
              <a:t>AUTORZY</a:t>
            </a:r>
          </a:p>
        </p:txBody>
      </p:sp>
      <p:sp>
        <p:nvSpPr>
          <p:cNvPr id="7" name="Rectangle 6">
            <a:extLst>
              <a:ext uri="{FF2B5EF4-FFF2-40B4-BE49-F238E27FC236}">
                <a16:creationId xmlns:a16="http://schemas.microsoft.com/office/drawing/2014/main" id="{E2BDD23B-2A4E-7240-A22E-C1D34F2BEA86}"/>
              </a:ext>
            </a:extLst>
          </p:cNvPr>
          <p:cNvSpPr/>
          <p:nvPr/>
        </p:nvSpPr>
        <p:spPr>
          <a:xfrm>
            <a:off x="8410575" y="2633002"/>
            <a:ext cx="3781425" cy="1754326"/>
          </a:xfrm>
          <a:prstGeom prst="rect">
            <a:avLst/>
          </a:prstGeom>
        </p:spPr>
        <p:txBody>
          <a:bodyPr wrap="square">
            <a:spAutoFit/>
          </a:bodyPr>
          <a:lstStyle/>
          <a:p>
            <a:r>
              <a:rPr lang="pl-PL" dirty="0">
                <a:latin typeface="+mj-lt"/>
                <a:ea typeface="Times New Roman" panose="02020603050405020304" pitchFamily="18" charset="0"/>
              </a:rPr>
              <a:t>Informacje na temat osób zgłaszających projekty mogą nie odzwierciedlać rzeczywistych charakterystyk demograficznych autorów (indywidualnych lub zbiorowych) wniosku. </a:t>
            </a:r>
            <a:endParaRPr lang="en-PL" dirty="0">
              <a:latin typeface="+mj-lt"/>
              <a:ea typeface="Times New Roman" panose="02020603050405020304" pitchFamily="18" charset="0"/>
            </a:endParaRPr>
          </a:p>
        </p:txBody>
      </p:sp>
      <p:pic>
        <p:nvPicPr>
          <p:cNvPr id="10" name="Graphic 9" descr="Woman Shrugging outline">
            <a:extLst>
              <a:ext uri="{FF2B5EF4-FFF2-40B4-BE49-F238E27FC236}">
                <a16:creationId xmlns:a16="http://schemas.microsoft.com/office/drawing/2014/main" id="{1A2A0D08-0447-8948-9073-A1B7E273FC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8238" y="2228850"/>
            <a:ext cx="914400" cy="914400"/>
          </a:xfrm>
          <a:prstGeom prst="rect">
            <a:avLst/>
          </a:prstGeom>
        </p:spPr>
      </p:pic>
      <p:pic>
        <p:nvPicPr>
          <p:cNvPr id="12" name="Graphic 11" descr="Quill with solid fill">
            <a:extLst>
              <a:ext uri="{FF2B5EF4-FFF2-40B4-BE49-F238E27FC236}">
                <a16:creationId xmlns:a16="http://schemas.microsoft.com/office/drawing/2014/main" id="{685DE592-27E1-E246-B97E-3BD51A0A04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8238" y="3840611"/>
            <a:ext cx="914400" cy="914400"/>
          </a:xfrm>
          <a:prstGeom prst="rect">
            <a:avLst/>
          </a:prstGeom>
        </p:spPr>
      </p:pic>
      <p:sp>
        <p:nvSpPr>
          <p:cNvPr id="14" name="TextBox 13">
            <a:extLst>
              <a:ext uri="{FF2B5EF4-FFF2-40B4-BE49-F238E27FC236}">
                <a16:creationId xmlns:a16="http://schemas.microsoft.com/office/drawing/2014/main" id="{50E58EDC-A1F5-EA4B-87D9-77BF389F30AB}"/>
              </a:ext>
            </a:extLst>
          </p:cNvPr>
          <p:cNvSpPr txBox="1"/>
          <p:nvPr/>
        </p:nvSpPr>
        <p:spPr>
          <a:xfrm>
            <a:off x="2264568" y="2228850"/>
            <a:ext cx="4757738" cy="2215991"/>
          </a:xfrm>
          <a:prstGeom prst="rect">
            <a:avLst/>
          </a:prstGeom>
          <a:noFill/>
        </p:spPr>
        <p:txBody>
          <a:bodyPr wrap="square" rtlCol="0">
            <a:spAutoFit/>
          </a:bodyPr>
          <a:lstStyle/>
          <a:p>
            <a:r>
              <a:rPr lang="en-GB" sz="2000" dirty="0" err="1"/>
              <a:t>Kobiety</a:t>
            </a:r>
            <a:r>
              <a:rPr lang="en-GB" sz="2000" dirty="0"/>
              <a:t> </a:t>
            </a:r>
            <a:r>
              <a:rPr lang="en-GB" sz="2000" dirty="0" err="1"/>
              <a:t>są</a:t>
            </a:r>
            <a:r>
              <a:rPr lang="en-GB" sz="2000" dirty="0"/>
              <a:t> w </a:t>
            </a:r>
            <a:r>
              <a:rPr lang="en-GB" sz="2000" dirty="0" err="1"/>
              <a:t>zdecydowanej</a:t>
            </a:r>
            <a:r>
              <a:rPr lang="en-GB" sz="2000" dirty="0"/>
              <a:t> </a:t>
            </a:r>
            <a:r>
              <a:rPr lang="en-GB" sz="2000" dirty="0" err="1"/>
              <a:t>mniejszości</a:t>
            </a:r>
            <a:r>
              <a:rPr lang="en-GB" sz="2000" dirty="0"/>
              <a:t>: </a:t>
            </a:r>
            <a:r>
              <a:rPr lang="en-GB" sz="2000" dirty="0" err="1"/>
              <a:t>stanowią</a:t>
            </a:r>
            <a:r>
              <a:rPr lang="en-GB" sz="2000" dirty="0"/>
              <a:t> 17,6% </a:t>
            </a:r>
            <a:r>
              <a:rPr lang="en-GB" sz="2000" dirty="0" err="1"/>
              <a:t>autorek</a:t>
            </a:r>
            <a:r>
              <a:rPr lang="en-GB" sz="2000" dirty="0"/>
              <a:t>/</a:t>
            </a:r>
            <a:r>
              <a:rPr lang="en-GB" sz="2000" dirty="0" err="1"/>
              <a:t>ów</a:t>
            </a:r>
            <a:r>
              <a:rPr lang="en-GB" sz="2000" dirty="0"/>
              <a:t> </a:t>
            </a:r>
            <a:r>
              <a:rPr lang="en-GB" sz="2000" dirty="0" err="1"/>
              <a:t>projektów</a:t>
            </a:r>
            <a:r>
              <a:rPr lang="en-GB" sz="2000" dirty="0"/>
              <a:t> </a:t>
            </a:r>
            <a:r>
              <a:rPr lang="en-GB" sz="2000" dirty="0" err="1"/>
              <a:t>lokalnych</a:t>
            </a:r>
            <a:r>
              <a:rPr lang="en-GB" sz="2000" dirty="0"/>
              <a:t> I 17,4% </a:t>
            </a:r>
            <a:r>
              <a:rPr lang="en-GB" sz="2000" dirty="0" err="1"/>
              <a:t>projektów</a:t>
            </a:r>
            <a:r>
              <a:rPr lang="en-GB" sz="2000" dirty="0"/>
              <a:t> ogólnomiejskich</a:t>
            </a:r>
          </a:p>
          <a:p>
            <a:endParaRPr lang="en-GB" sz="2000" dirty="0"/>
          </a:p>
          <a:p>
            <a:endParaRPr lang="en-GB" sz="2000" dirty="0"/>
          </a:p>
          <a:p>
            <a:endParaRPr lang="en-PL" dirty="0"/>
          </a:p>
        </p:txBody>
      </p:sp>
      <p:sp>
        <p:nvSpPr>
          <p:cNvPr id="15" name="TextBox 14">
            <a:extLst>
              <a:ext uri="{FF2B5EF4-FFF2-40B4-BE49-F238E27FC236}">
                <a16:creationId xmlns:a16="http://schemas.microsoft.com/office/drawing/2014/main" id="{5B193A6A-1E46-6E41-B36F-B07944C71CDD}"/>
              </a:ext>
            </a:extLst>
          </p:cNvPr>
          <p:cNvSpPr txBox="1"/>
          <p:nvPr/>
        </p:nvSpPr>
        <p:spPr>
          <a:xfrm>
            <a:off x="2264568" y="4035802"/>
            <a:ext cx="5493544" cy="1292662"/>
          </a:xfrm>
          <a:prstGeom prst="rect">
            <a:avLst/>
          </a:prstGeom>
          <a:noFill/>
        </p:spPr>
        <p:txBody>
          <a:bodyPr wrap="square" rtlCol="0">
            <a:spAutoFit/>
          </a:bodyPr>
          <a:lstStyle/>
          <a:p>
            <a:r>
              <a:rPr lang="en-GB" sz="2000" dirty="0" err="1"/>
              <a:t>Rekordzista</a:t>
            </a:r>
            <a:r>
              <a:rPr lang="en-GB" sz="2000" dirty="0"/>
              <a:t> </a:t>
            </a:r>
            <a:r>
              <a:rPr lang="en-GB" sz="2000" dirty="0" err="1"/>
              <a:t>przygotował</a:t>
            </a:r>
            <a:r>
              <a:rPr lang="en-GB" sz="2000" dirty="0"/>
              <a:t> 7 </a:t>
            </a:r>
            <a:r>
              <a:rPr lang="en-GB" sz="2000" dirty="0" err="1"/>
              <a:t>wniosków</a:t>
            </a:r>
            <a:r>
              <a:rPr lang="en-GB" sz="2000" dirty="0"/>
              <a:t> (</a:t>
            </a:r>
            <a:r>
              <a:rPr lang="en-GB" sz="2000" dirty="0" err="1"/>
              <a:t>projektów</a:t>
            </a:r>
            <a:r>
              <a:rPr lang="en-GB" sz="2000" dirty="0"/>
              <a:t>, </a:t>
            </a:r>
            <a:r>
              <a:rPr lang="en-GB" sz="2000" dirty="0" err="1"/>
              <a:t>które</a:t>
            </a:r>
            <a:r>
              <a:rPr lang="en-GB" sz="2000" dirty="0"/>
              <a:t> </a:t>
            </a:r>
            <a:r>
              <a:rPr lang="en-GB" sz="2000" dirty="0" err="1"/>
              <a:t>uzyskały</a:t>
            </a:r>
            <a:r>
              <a:rPr lang="en-GB" sz="2000" dirty="0"/>
              <a:t> </a:t>
            </a:r>
            <a:r>
              <a:rPr lang="en-GB" sz="2000" dirty="0" err="1"/>
              <a:t>rekomendację</a:t>
            </a:r>
            <a:r>
              <a:rPr lang="en-GB" sz="2000" dirty="0"/>
              <a:t> do </a:t>
            </a:r>
            <a:r>
              <a:rPr lang="en-GB" sz="2000" dirty="0" err="1"/>
              <a:t>zakwalifikowania</a:t>
            </a:r>
            <a:r>
              <a:rPr lang="en-GB" sz="2000" dirty="0"/>
              <a:t> </a:t>
            </a:r>
            <a:r>
              <a:rPr lang="en-GB" sz="2000" dirty="0" err="1"/>
              <a:t>na</a:t>
            </a:r>
            <a:r>
              <a:rPr lang="en-GB" sz="2000" dirty="0"/>
              <a:t> </a:t>
            </a:r>
            <a:r>
              <a:rPr lang="en-GB" sz="2000" dirty="0" err="1"/>
              <a:t>listę</a:t>
            </a:r>
            <a:r>
              <a:rPr lang="en-GB" sz="2000" dirty="0"/>
              <a:t> do </a:t>
            </a:r>
            <a:r>
              <a:rPr lang="en-GB" sz="2000" dirty="0" err="1"/>
              <a:t>głosowania</a:t>
            </a:r>
            <a:r>
              <a:rPr lang="en-GB" sz="2000" dirty="0"/>
              <a:t>)</a:t>
            </a:r>
          </a:p>
          <a:p>
            <a:endParaRPr lang="en-PL" dirty="0"/>
          </a:p>
        </p:txBody>
      </p:sp>
    </p:spTree>
    <p:extLst>
      <p:ext uri="{BB962C8B-B14F-4D97-AF65-F5344CB8AC3E}">
        <p14:creationId xmlns:p14="http://schemas.microsoft.com/office/powerpoint/2010/main" val="9857536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9FEF00-7721-8342-A668-36FA9EAE2B3B}"/>
              </a:ext>
            </a:extLst>
          </p:cNvPr>
          <p:cNvSpPr/>
          <p:nvPr/>
        </p:nvSpPr>
        <p:spPr>
          <a:xfrm>
            <a:off x="0" y="651752"/>
            <a:ext cx="12192000" cy="73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L" sz="2800" b="1" dirty="0"/>
              <a:t>CECHY PROJEKTÓW  (Obszary interwencji - analiza treści projektów ogólnomiejskich)</a:t>
            </a:r>
          </a:p>
        </p:txBody>
      </p:sp>
      <p:graphicFrame>
        <p:nvGraphicFramePr>
          <p:cNvPr id="4" name="Chart 3">
            <a:extLst>
              <a:ext uri="{FF2B5EF4-FFF2-40B4-BE49-F238E27FC236}">
                <a16:creationId xmlns:a16="http://schemas.microsoft.com/office/drawing/2014/main" id="{A782A18A-90A0-5A45-8698-BA12D40DD5CF}"/>
              </a:ext>
            </a:extLst>
          </p:cNvPr>
          <p:cNvGraphicFramePr/>
          <p:nvPr/>
        </p:nvGraphicFramePr>
        <p:xfrm>
          <a:off x="1387736" y="1795462"/>
          <a:ext cx="7574019" cy="4723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26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2EA95-9DA0-44FF-AC8F-2B165BECBB42}"/>
              </a:ext>
            </a:extLst>
          </p:cNvPr>
          <p:cNvSpPr>
            <a:spLocks noGrp="1"/>
          </p:cNvSpPr>
          <p:nvPr>
            <p:ph type="title"/>
          </p:nvPr>
        </p:nvSpPr>
        <p:spPr>
          <a:xfrm>
            <a:off x="0" y="127819"/>
            <a:ext cx="8913181" cy="884609"/>
          </a:xfrm>
          <a:gradFill flip="none" rotWithShape="1">
            <a:gsLst>
              <a:gs pos="58000">
                <a:schemeClr val="tx2">
                  <a:lumMod val="60000"/>
                  <a:lumOff val="40000"/>
                </a:schemeClr>
              </a:gs>
              <a:gs pos="0">
                <a:schemeClr val="accent1">
                  <a:lumMod val="50000"/>
                </a:schemeClr>
              </a:gs>
              <a:gs pos="86000">
                <a:schemeClr val="tx2">
                  <a:lumMod val="20000"/>
                  <a:lumOff val="80000"/>
                </a:schemeClr>
              </a:gs>
              <a:gs pos="100000">
                <a:schemeClr val="bg1"/>
              </a:gs>
            </a:gsLst>
            <a:lin ang="0" scaled="1"/>
            <a:tileRect/>
          </a:gradFill>
        </p:spPr>
        <p:txBody>
          <a:bodyPr>
            <a:noAutofit/>
          </a:bodyPr>
          <a:lstStyle/>
          <a:p>
            <a:r>
              <a:rPr lang="pl-PL" sz="2800" dirty="0">
                <a:solidFill>
                  <a:schemeClr val="bg1"/>
                </a:solidFill>
                <a:latin typeface="Arial" panose="020B0604020202020204" pitchFamily="34" charset="0"/>
                <a:cs typeface="Arial" panose="020B0604020202020204" pitchFamily="34" charset="0"/>
              </a:rPr>
              <a:t>Autorzy zgłaszający swój wniosek </a:t>
            </a:r>
            <a:br>
              <a:rPr lang="pl-PL" sz="2800" dirty="0">
                <a:solidFill>
                  <a:schemeClr val="bg1"/>
                </a:solidFill>
                <a:latin typeface="Arial" panose="020B0604020202020204" pitchFamily="34" charset="0"/>
                <a:cs typeface="Arial" panose="020B0604020202020204" pitchFamily="34" charset="0"/>
              </a:rPr>
            </a:br>
            <a:r>
              <a:rPr lang="pl-PL" sz="2800" dirty="0">
                <a:solidFill>
                  <a:schemeClr val="bg1"/>
                </a:solidFill>
                <a:latin typeface="Arial" panose="020B0604020202020204" pitchFamily="34" charset="0"/>
                <a:cs typeface="Arial" panose="020B0604020202020204" pitchFamily="34" charset="0"/>
              </a:rPr>
              <a:t>po raz pierwszy</a:t>
            </a:r>
            <a:endParaRPr lang="en-US" sz="2800" dirty="0">
              <a:solidFill>
                <a:schemeClr val="bg1"/>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4858FEC3-DA27-40E8-ACAC-6334037B013C}"/>
              </a:ext>
            </a:extLst>
          </p:cNvPr>
          <p:cNvSpPr txBox="1"/>
          <p:nvPr/>
        </p:nvSpPr>
        <p:spPr>
          <a:xfrm>
            <a:off x="8913181" y="0"/>
            <a:ext cx="3278819" cy="6858000"/>
          </a:xfrm>
          <a:prstGeom prst="rect">
            <a:avLst/>
          </a:prstGeom>
          <a:solidFill>
            <a:schemeClr val="accent4">
              <a:lumMod val="20000"/>
              <a:lumOff val="80000"/>
            </a:schemeClr>
          </a:solidFill>
        </p:spPr>
        <p:txBody>
          <a:bodyPr wrap="square" rtlCol="0">
            <a:noAutofit/>
          </a:bodyPr>
          <a:lstStyle/>
          <a:p>
            <a:endParaRPr lang="pl-PL" dirty="0"/>
          </a:p>
          <a:p>
            <a:endParaRPr lang="pl-PL" dirty="0"/>
          </a:p>
          <a:p>
            <a:pPr algn="ctr"/>
            <a:r>
              <a:rPr lang="pl-PL" sz="2000" dirty="0">
                <a:latin typeface="+mj-lt"/>
              </a:rPr>
              <a:t>Spośród tych, którzy brali udział w SBO po raz kolejny jedna trzecia (co stanowi 15% ogółu badanych) składała swój wniosek cztery lub więcej razy. Jest to informacja ważna w kontekście zjawiska profesjonalizacji SBO. Praca nad  przygotowaniem projektu przyjmuje różną formę. Dla części jest to praca grupowa (48.48%) dla innych indywidualna (42.42%). Oznacza to, że praca przy projekcie może, ale nie musi angażować większej liczby osób, może być zarówno inicjatywą czysto indywidualną, jak i zespołową. </a:t>
            </a:r>
            <a:endParaRPr lang="pl-PL" dirty="0"/>
          </a:p>
          <a:p>
            <a:pPr algn="ctr"/>
            <a:endParaRPr lang="pl-PL" sz="1800" dirty="0">
              <a:latin typeface="+mj-lt"/>
            </a:endParaRPr>
          </a:p>
          <a:p>
            <a:pPr algn="ctr"/>
            <a:endParaRPr lang="pl-PL" dirty="0"/>
          </a:p>
          <a:p>
            <a:pPr algn="ctr"/>
            <a:endParaRPr lang="pl-PL" dirty="0"/>
          </a:p>
        </p:txBody>
      </p:sp>
      <p:graphicFrame>
        <p:nvGraphicFramePr>
          <p:cNvPr id="10" name="Symbol zastępczy zawartości 9">
            <a:extLst>
              <a:ext uri="{FF2B5EF4-FFF2-40B4-BE49-F238E27FC236}">
                <a16:creationId xmlns:a16="http://schemas.microsoft.com/office/drawing/2014/main" id="{31C6944E-F516-438F-A697-03A06E7C7136}"/>
              </a:ext>
            </a:extLst>
          </p:cNvPr>
          <p:cNvGraphicFramePr>
            <a:graphicFrameLocks noGrp="1"/>
          </p:cNvGraphicFramePr>
          <p:nvPr>
            <p:ph idx="1"/>
          </p:nvPr>
        </p:nvGraphicFramePr>
        <p:xfrm>
          <a:off x="641556" y="1907457"/>
          <a:ext cx="7214419" cy="3502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8326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165</TotalTime>
  <Words>6251</Words>
  <Application>Microsoft Office PowerPoint</Application>
  <PresentationFormat>Panoramiczny</PresentationFormat>
  <Paragraphs>808</Paragraphs>
  <Slides>81</Slides>
  <Notes>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81</vt:i4>
      </vt:variant>
    </vt:vector>
  </HeadingPairs>
  <TitlesOfParts>
    <vt:vector size="89" baseType="lpstr">
      <vt:lpstr>Arial</vt:lpstr>
      <vt:lpstr>Avenir Book</vt:lpstr>
      <vt:lpstr>Calibri</vt:lpstr>
      <vt:lpstr>Calibri Light</vt:lpstr>
      <vt:lpstr>Gill Sans MT</vt:lpstr>
      <vt:lpstr>Symbol</vt:lpstr>
      <vt:lpstr>Times New Roman</vt:lpstr>
      <vt:lpstr>Office Theme</vt:lpstr>
      <vt:lpstr>Prezentacja programu PowerPoint</vt:lpstr>
      <vt:lpstr>Metodologia badania – obszary tematyczne i techniki zbierania danych</vt:lpstr>
      <vt:lpstr>Metodologia badania – obszary tematyczne i techniki zbierania danych</vt:lpstr>
      <vt:lpstr>Metodologia badania – obszary tematyczne i techniki zbierania danych</vt:lpstr>
      <vt:lpstr>Prezentacja programu PowerPoint</vt:lpstr>
      <vt:lpstr>METODOLOGIA BADAŃ</vt:lpstr>
      <vt:lpstr>Wnioskodawcy - struktura płci i wieku</vt:lpstr>
      <vt:lpstr>Wnioskodawcy – status na rynku pracy  i aktywność społeczna</vt:lpstr>
      <vt:lpstr>Autorzy zgłaszający swój wniosek  po raz pierwszy</vt:lpstr>
      <vt:lpstr>Motywacja: Czynniki wpływające na zgłoszenie  projektu do SBO - odsetek odpowiedzi (%)</vt:lpstr>
      <vt:lpstr>Ocena trudności poszczególnych etapów  aplikowania w tegorocznej edycji SBO - odsetek odpowiedzi (%)</vt:lpstr>
      <vt:lpstr>Praca nad kosztorysem  Uwagi uczestników FGI</vt:lpstr>
      <vt:lpstr>Wskazanie lokalizacji Uwagi uczestników FGI</vt:lpstr>
      <vt:lpstr>Ocena trudności prac związanych z projektem - odsetek odpowiedzi (%)</vt:lpstr>
      <vt:lpstr>Ocena trudności prac związanych z projektem Uwagi uczestników FGI</vt:lpstr>
      <vt:lpstr>Projekty budzące kontrowersje Uwagi uczestników FGI</vt:lpstr>
      <vt:lpstr>Ocena pomysłów zgłoszonych  do tegorocznej edycji SBO - odsetek odpowiedzi (%)</vt:lpstr>
      <vt:lpstr>Zasadność finansowania projektów „standardowych i ponadstandardowych” Uwagi uczestników FGI</vt:lpstr>
      <vt:lpstr>Zasadność finansowania projektów „miękkich i twardych” Uwagi uczestników FGI</vt:lpstr>
      <vt:lpstr>Ocena zasad SBO 2022</vt:lpstr>
      <vt:lpstr>Proporcja podziału środków  na obszary lokalne 70% i ogólnomiejskie 30% Uwagi uczestników FGI</vt:lpstr>
      <vt:lpstr>Zasady SBO a realizacja projektu - odsetek odpowiedzi (%)</vt:lpstr>
      <vt:lpstr>Ocena atrakcyjności poszczególnych  form promujących SBO  - odsetek odpowiedzi (%)</vt:lpstr>
      <vt:lpstr>Źródła informacji projektodawców  na etapie przygotowania projektów</vt:lpstr>
      <vt:lpstr>Ocena przydatności narzędzi wsparcia  Akademii SBO</vt:lpstr>
      <vt:lpstr>Ocena prac i działań związanych  z realizacją SBO - odsetek odpowiedzi (%)</vt:lpstr>
      <vt:lpstr>Ocena terminowości realizacji działań Uwagi uczestników FGI </vt:lpstr>
      <vt:lpstr>Ocena kampanii informacyjnej  zachęcającej do głosowania w SBO 2022 Uwagi uczestników FGI</vt:lpstr>
      <vt:lpstr>Ocena wpływu pandemii  na przebieg prac nad projektem - odsetek odpowiedzi (%)</vt:lpstr>
      <vt:lpstr>Zjawisko profesjonalizacji SBO Uwagi uczestników FGI</vt:lpstr>
      <vt:lpstr>Ocena komunikacji  z administracją Urzędu Miasta - odsetek odpowiedzi (%)</vt:lpstr>
      <vt:lpstr>Ocena komunikacji z administracją UM Potrzeba konstruktywnej krytyki Uwagi uczestników FGI</vt:lpstr>
      <vt:lpstr>Ogólna ocena uczestnictwa Perspektywa wnioskodawców - odsetek odpowiedzi (%)</vt:lpstr>
      <vt:lpstr>PODSUMOWANIE 1</vt:lpstr>
      <vt:lpstr>PODSUMOWANIE 2</vt:lpstr>
      <vt:lpstr>PODSUMOWANIE 3</vt:lpstr>
      <vt:lpstr>PODSUMOWANIE 4</vt:lpstr>
      <vt:lpstr>PODSUMOWANIE 5</vt:lpstr>
      <vt:lpstr>SBO 2022</vt:lpstr>
      <vt:lpstr>Badanie CAWI – ankieta dla głosujących</vt:lpstr>
      <vt:lpstr>Miejsce zamieszkania respondentów</vt:lpstr>
      <vt:lpstr>Wiek respondentów</vt:lpstr>
      <vt:lpstr>Respondenci badania ewaluacyjnego według wykształcenia</vt:lpstr>
      <vt:lpstr>Prezentacja programu PowerPoint</vt:lpstr>
      <vt:lpstr>Wiedza o liczbie zgłoszonych projektów przed przystąpieniem do głosowania</vt:lpstr>
      <vt:lpstr>Motywy uczestniczenia w głosowaniu</vt:lpstr>
      <vt:lpstr>Motywy uczestnictwa w głosowaniu w SBO 2021 i SBO 2022 (wartości średnie na skali 1-5)</vt:lpstr>
      <vt:lpstr>Deklaracje respondentów odnośnie zaangażowania w SBO 2022, SBO 2021 oraz SBO 2019</vt:lpstr>
      <vt:lpstr>Przyczyny niepodejmowania działań projektowych związanych z SBO 2019-2022</vt:lpstr>
      <vt:lpstr>Ocena trudności w głosowaniu</vt:lpstr>
      <vt:lpstr>Udział w poprzednich edycjach głosowania na SBO</vt:lpstr>
      <vt:lpstr>Osobiste konsultacje nt. zgłoszonych projektów</vt:lpstr>
      <vt:lpstr>Czas poświęcony na zapoznanie się z projektami przed głosowaniem</vt:lpstr>
      <vt:lpstr>Znaczenie głosowania dla mieszkańców miasta</vt:lpstr>
      <vt:lpstr>Gotowość do udziału w kolejnych edycjach SBO</vt:lpstr>
      <vt:lpstr>Oczekiwania wobec projektów</vt:lpstr>
      <vt:lpstr>Ocena konieczności przeprowadzenia zmian w sposobie głosowania</vt:lpstr>
      <vt:lpstr>WYNIKI GŁOSOWANIA</vt:lpstr>
      <vt:lpstr>Statystyki ogólne głosowania w edycji SBO 2022</vt:lpstr>
      <vt:lpstr>Statystyki ogólne głosowania w edycji SBO 2022</vt:lpstr>
      <vt:lpstr>Udział w głosowaniu na SBO 2022  na tle wcześniejszych edycji</vt:lpstr>
      <vt:lpstr>Udział w głosowaniu na SBO 2022  na tle wcześniejszych edycji</vt:lpstr>
      <vt:lpstr>Struktura głosujących  według obszarów</vt:lpstr>
      <vt:lpstr>Struktura głosujących  według wieku</vt:lpstr>
      <vt:lpstr>Struktura głosujących według płci</vt:lpstr>
      <vt:lpstr>Struktura głosujących według płci</vt:lpstr>
      <vt:lpstr>Problem głosowania na kartach papierowych</vt:lpstr>
      <vt:lpstr>Problem głosowania na kartach papierowych</vt:lpstr>
      <vt:lpstr>PROJEKTY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Maciej Kowalewski</dc:creator>
  <cp:lastModifiedBy>Robert Bartłomiejski</cp:lastModifiedBy>
  <cp:revision>25</cp:revision>
  <dcterms:created xsi:type="dcterms:W3CDTF">2021-12-14T14:33:36Z</dcterms:created>
  <dcterms:modified xsi:type="dcterms:W3CDTF">2022-02-23T15:11:29Z</dcterms:modified>
</cp:coreProperties>
</file>